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80"/>
  </p:notesMasterIdLst>
  <p:sldIdLst>
    <p:sldId id="256" r:id="rId3"/>
    <p:sldId id="345" r:id="rId4"/>
    <p:sldId id="268" r:id="rId5"/>
    <p:sldId id="269" r:id="rId6"/>
    <p:sldId id="270" r:id="rId7"/>
    <p:sldId id="271" r:id="rId8"/>
    <p:sldId id="262" r:id="rId9"/>
    <p:sldId id="264" r:id="rId10"/>
    <p:sldId id="263" r:id="rId11"/>
    <p:sldId id="265" r:id="rId12"/>
    <p:sldId id="266" r:id="rId13"/>
    <p:sldId id="337" r:id="rId14"/>
    <p:sldId id="272" r:id="rId15"/>
    <p:sldId id="273" r:id="rId16"/>
    <p:sldId id="333" r:id="rId17"/>
    <p:sldId id="334" r:id="rId18"/>
    <p:sldId id="276" r:id="rId19"/>
    <p:sldId id="335" r:id="rId20"/>
    <p:sldId id="336" r:id="rId21"/>
    <p:sldId id="279" r:id="rId22"/>
    <p:sldId id="280" r:id="rId23"/>
    <p:sldId id="338" r:id="rId24"/>
    <p:sldId id="281" r:id="rId25"/>
    <p:sldId id="282" r:id="rId26"/>
    <p:sldId id="283" r:id="rId27"/>
    <p:sldId id="284" r:id="rId28"/>
    <p:sldId id="339" r:id="rId29"/>
    <p:sldId id="285" r:id="rId30"/>
    <p:sldId id="286" r:id="rId31"/>
    <p:sldId id="292" r:id="rId32"/>
    <p:sldId id="287" r:id="rId33"/>
    <p:sldId id="288" r:id="rId34"/>
    <p:sldId id="289" r:id="rId35"/>
    <p:sldId id="290" r:id="rId36"/>
    <p:sldId id="291" r:id="rId37"/>
    <p:sldId id="293" r:id="rId38"/>
    <p:sldId id="340" r:id="rId39"/>
    <p:sldId id="295" r:id="rId40"/>
    <p:sldId id="296" r:id="rId41"/>
    <p:sldId id="297" r:id="rId42"/>
    <p:sldId id="298" r:id="rId43"/>
    <p:sldId id="299" r:id="rId44"/>
    <p:sldId id="300" r:id="rId45"/>
    <p:sldId id="301" r:id="rId46"/>
    <p:sldId id="302" r:id="rId47"/>
    <p:sldId id="341" r:id="rId48"/>
    <p:sldId id="303" r:id="rId49"/>
    <p:sldId id="304" r:id="rId50"/>
    <p:sldId id="331" r:id="rId51"/>
    <p:sldId id="330" r:id="rId52"/>
    <p:sldId id="307" r:id="rId53"/>
    <p:sldId id="342" r:id="rId54"/>
    <p:sldId id="308" r:id="rId55"/>
    <p:sldId id="309" r:id="rId56"/>
    <p:sldId id="310" r:id="rId57"/>
    <p:sldId id="311" r:id="rId58"/>
    <p:sldId id="312" r:id="rId59"/>
    <p:sldId id="313" r:id="rId60"/>
    <p:sldId id="314" r:id="rId61"/>
    <p:sldId id="315" r:id="rId62"/>
    <p:sldId id="316" r:id="rId63"/>
    <p:sldId id="346" r:id="rId64"/>
    <p:sldId id="343" r:id="rId65"/>
    <p:sldId id="317" r:id="rId66"/>
    <p:sldId id="318" r:id="rId67"/>
    <p:sldId id="319" r:id="rId68"/>
    <p:sldId id="320" r:id="rId69"/>
    <p:sldId id="321" r:id="rId70"/>
    <p:sldId id="332" r:id="rId71"/>
    <p:sldId id="323" r:id="rId72"/>
    <p:sldId id="324" r:id="rId73"/>
    <p:sldId id="325" r:id="rId74"/>
    <p:sldId id="326" r:id="rId75"/>
    <p:sldId id="327" r:id="rId76"/>
    <p:sldId id="328" r:id="rId77"/>
    <p:sldId id="344" r:id="rId78"/>
    <p:sldId id="329" r:id="rId79"/>
  </p:sldIdLst>
  <p:sldSz cx="9144000" cy="5143500" type="screen16x9"/>
  <p:notesSz cx="7007225" cy="928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0" autoAdjust="0"/>
    <p:restoredTop sz="81176" autoAdjust="0"/>
  </p:normalViewPr>
  <p:slideViewPr>
    <p:cSldViewPr>
      <p:cViewPr varScale="1">
        <p:scale>
          <a:sx n="73" d="100"/>
          <a:sy n="73" d="100"/>
        </p:scale>
        <p:origin x="834" y="6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94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423"/>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3969139" y="0"/>
            <a:ext cx="3036464" cy="464423"/>
          </a:xfrm>
          <a:prstGeom prst="rect">
            <a:avLst/>
          </a:prstGeom>
        </p:spPr>
        <p:txBody>
          <a:bodyPr vert="horz" lIns="93113" tIns="46557" rIns="93113" bIns="46557" rtlCol="0"/>
          <a:lstStyle>
            <a:lvl1pPr algn="r">
              <a:defRPr sz="1200"/>
            </a:lvl1pPr>
          </a:lstStyle>
          <a:p>
            <a:fld id="{58CF71F7-0AB0-49AA-82F7-EA7E0CE11B93}" type="datetimeFigureOut">
              <a:rPr lang="en-US" smtClean="0"/>
              <a:pPr/>
              <a:t>10/16/2017</a:t>
            </a:fld>
            <a:endParaRPr lang="en-US"/>
          </a:p>
        </p:txBody>
      </p:sp>
      <p:sp>
        <p:nvSpPr>
          <p:cNvPr id="4" name="Slide Image Placeholder 3"/>
          <p:cNvSpPr>
            <a:spLocks noGrp="1" noRot="1" noChangeAspect="1"/>
          </p:cNvSpPr>
          <p:nvPr>
            <p:ph type="sldImg" idx="2"/>
          </p:nvPr>
        </p:nvSpPr>
        <p:spPr>
          <a:xfrm>
            <a:off x="407988" y="696913"/>
            <a:ext cx="6191250" cy="3482975"/>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700723" y="4412020"/>
            <a:ext cx="5605780" cy="4179808"/>
          </a:xfrm>
          <a:prstGeom prst="rect">
            <a:avLst/>
          </a:prstGeom>
        </p:spPr>
        <p:txBody>
          <a:bodyPr vert="horz" lIns="93113" tIns="46557" rIns="93113" bIns="465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2428"/>
            <a:ext cx="3036464" cy="464423"/>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69139" y="8822428"/>
            <a:ext cx="3036464" cy="464423"/>
          </a:xfrm>
          <a:prstGeom prst="rect">
            <a:avLst/>
          </a:prstGeom>
        </p:spPr>
        <p:txBody>
          <a:bodyPr vert="horz" lIns="93113" tIns="46557" rIns="93113" bIns="46557" rtlCol="0" anchor="b"/>
          <a:lstStyle>
            <a:lvl1pPr algn="r">
              <a:defRPr sz="1200"/>
            </a:lvl1pPr>
          </a:lstStyle>
          <a:p>
            <a:fld id="{7561D820-5BA6-48CC-BA5C-3A89029152EA}" type="slidenum">
              <a:rPr lang="en-US" smtClean="0"/>
              <a:pPr/>
              <a:t>‹#›</a:t>
            </a:fld>
            <a:endParaRPr lang="en-US"/>
          </a:p>
        </p:txBody>
      </p:sp>
    </p:spTree>
    <p:extLst>
      <p:ext uri="{BB962C8B-B14F-4D97-AF65-F5344CB8AC3E}">
        <p14:creationId xmlns:p14="http://schemas.microsoft.com/office/powerpoint/2010/main" val="157829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algn="ctr"/>
            <a:r>
              <a:rPr lang="en-US" sz="7200" b="1" dirty="0" smtClean="0"/>
              <a:t>Algebra II 3</a:t>
            </a:r>
            <a:endParaRPr lang="en-US" sz="7200" b="1"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12</a:t>
            </a:fld>
            <a:endParaRPr lang="en-US"/>
          </a:p>
        </p:txBody>
      </p:sp>
    </p:spTree>
    <p:extLst>
      <p:ext uri="{BB962C8B-B14F-4D97-AF65-F5344CB8AC3E}">
        <p14:creationId xmlns:p14="http://schemas.microsoft.com/office/powerpoint/2010/main" val="31665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15</a:t>
            </a:fld>
            <a:endParaRPr lang="en-US"/>
          </a:p>
        </p:txBody>
      </p:sp>
    </p:spTree>
    <p:extLst>
      <p:ext uri="{BB962C8B-B14F-4D97-AF65-F5344CB8AC3E}">
        <p14:creationId xmlns:p14="http://schemas.microsoft.com/office/powerpoint/2010/main" val="83339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16</a:t>
            </a:fld>
            <a:endParaRPr lang="en-US"/>
          </a:p>
        </p:txBody>
      </p:sp>
    </p:spTree>
    <p:extLst>
      <p:ext uri="{BB962C8B-B14F-4D97-AF65-F5344CB8AC3E}">
        <p14:creationId xmlns:p14="http://schemas.microsoft.com/office/powerpoint/2010/main" val="193461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18</a:t>
            </a:fld>
            <a:endParaRPr lang="en-US"/>
          </a:p>
        </p:txBody>
      </p:sp>
    </p:spTree>
    <p:extLst>
      <p:ext uri="{BB962C8B-B14F-4D97-AF65-F5344CB8AC3E}">
        <p14:creationId xmlns:p14="http://schemas.microsoft.com/office/powerpoint/2010/main" val="113987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19</a:t>
            </a:fld>
            <a:endParaRPr lang="en-US"/>
          </a:p>
        </p:txBody>
      </p:sp>
    </p:spTree>
    <p:extLst>
      <p:ext uri="{BB962C8B-B14F-4D97-AF65-F5344CB8AC3E}">
        <p14:creationId xmlns:p14="http://schemas.microsoft.com/office/powerpoint/2010/main" val="299845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22</a:t>
            </a:fld>
            <a:endParaRPr lang="en-US"/>
          </a:p>
        </p:txBody>
      </p:sp>
    </p:spTree>
    <p:extLst>
      <p:ext uri="{BB962C8B-B14F-4D97-AF65-F5344CB8AC3E}">
        <p14:creationId xmlns:p14="http://schemas.microsoft.com/office/powerpoint/2010/main" val="3738683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27</a:t>
            </a:fld>
            <a:endParaRPr lang="en-US"/>
          </a:p>
        </p:txBody>
      </p:sp>
    </p:spTree>
    <p:extLst>
      <p:ext uri="{BB962C8B-B14F-4D97-AF65-F5344CB8AC3E}">
        <p14:creationId xmlns:p14="http://schemas.microsoft.com/office/powerpoint/2010/main" val="3487346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Plug it in (yes)</a:t>
            </a:r>
            <a:endParaRPr lang="en-US"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3" defTabSz="931134">
              <a:defRPr/>
            </a:pPr>
            <a:r>
              <a:rPr lang="en-US" dirty="0" smtClean="0"/>
              <a:t>Combine first two equations (multiply second by -2):</a:t>
            </a:r>
          </a:p>
          <a:p>
            <a:pPr marL="0" lvl="3" defTabSz="931134">
              <a:defRPr/>
            </a:pPr>
            <a:r>
              <a:rPr lang="en-US" dirty="0" smtClean="0"/>
              <a:t>2x+3y+7z=-3</a:t>
            </a:r>
          </a:p>
          <a:p>
            <a:pPr marL="0" lvl="3" defTabSz="931134">
              <a:defRPr/>
            </a:pPr>
            <a:r>
              <a:rPr lang="en-US" u="sng" dirty="0" smtClean="0"/>
              <a:t>-2x+12y-2z=8</a:t>
            </a:r>
          </a:p>
          <a:p>
            <a:pPr marL="0" lvl="3" defTabSz="931134">
              <a:defRPr/>
            </a:pPr>
            <a:r>
              <a:rPr lang="en-US" dirty="0" smtClean="0"/>
              <a:t>15y + 5z = 5 </a:t>
            </a:r>
            <a:r>
              <a:rPr lang="en-US" dirty="0" smtClean="0">
                <a:sym typeface="Wingdings" pitchFamily="2" charset="2"/>
              </a:rPr>
              <a:t> </a:t>
            </a:r>
            <a:r>
              <a:rPr lang="en-US" b="1" dirty="0" smtClean="0">
                <a:sym typeface="Wingdings" pitchFamily="2" charset="2"/>
              </a:rPr>
              <a:t>3y + z = 1</a:t>
            </a:r>
          </a:p>
          <a:p>
            <a:pPr marL="0" lvl="3" defTabSz="931134">
              <a:defRPr/>
            </a:pPr>
            <a:endParaRPr lang="en-US" dirty="0" smtClean="0">
              <a:sym typeface="Wingdings" pitchFamily="2" charset="2"/>
            </a:endParaRPr>
          </a:p>
          <a:p>
            <a:pPr marL="0" lvl="3" defTabSz="931134">
              <a:defRPr/>
            </a:pPr>
            <a:r>
              <a:rPr lang="en-US" dirty="0" smtClean="0">
                <a:sym typeface="Wingdings" pitchFamily="2" charset="2"/>
              </a:rPr>
              <a:t>Combine last two equation (just add):</a:t>
            </a:r>
          </a:p>
          <a:p>
            <a:pPr marL="0" lvl="3" defTabSz="931134">
              <a:defRPr/>
            </a:pPr>
            <a:r>
              <a:rPr lang="en-US" dirty="0" smtClean="0">
                <a:sym typeface="Wingdings" pitchFamily="2" charset="2"/>
              </a:rPr>
              <a:t>x-6y+z=-4</a:t>
            </a:r>
            <a:endParaRPr lang="en-US" dirty="0" smtClean="0"/>
          </a:p>
          <a:p>
            <a:pPr marL="0" lvl="3" defTabSz="931134">
              <a:defRPr/>
            </a:pPr>
            <a:r>
              <a:rPr lang="en-US" u="sng" dirty="0" smtClean="0"/>
              <a:t>-x-3y+8z=1</a:t>
            </a:r>
          </a:p>
          <a:p>
            <a:pPr marL="0" lvl="3" defTabSz="931134">
              <a:defRPr/>
            </a:pPr>
            <a:r>
              <a:rPr lang="en-US" dirty="0" smtClean="0"/>
              <a:t>-9y + 9z = -3 </a:t>
            </a:r>
            <a:r>
              <a:rPr lang="en-US" dirty="0" smtClean="0">
                <a:sym typeface="Wingdings" pitchFamily="2" charset="2"/>
              </a:rPr>
              <a:t> </a:t>
            </a:r>
            <a:r>
              <a:rPr lang="en-US" b="1" dirty="0" smtClean="0">
                <a:sym typeface="Wingdings" pitchFamily="2" charset="2"/>
              </a:rPr>
              <a:t>-3y + 3z = -1</a:t>
            </a:r>
            <a:endParaRPr lang="en-US" b="1" dirty="0" smtClean="0"/>
          </a:p>
          <a:p>
            <a:pPr marL="0" lvl="3" defTabSz="931134">
              <a:defRPr/>
            </a:pPr>
            <a:endParaRPr lang="en-US" dirty="0" smtClean="0"/>
          </a:p>
          <a:p>
            <a:pPr marL="0" lvl="3" defTabSz="931134">
              <a:defRPr/>
            </a:pPr>
            <a:r>
              <a:rPr lang="en-US" dirty="0" smtClean="0"/>
              <a:t>Combine the combinations (just add):</a:t>
            </a:r>
          </a:p>
          <a:p>
            <a:pPr marL="0" lvl="3" defTabSz="931134">
              <a:defRPr/>
            </a:pPr>
            <a:r>
              <a:rPr lang="en-US" dirty="0" smtClean="0">
                <a:sym typeface="Wingdings" pitchFamily="2" charset="2"/>
              </a:rPr>
              <a:t>3y + z = 1</a:t>
            </a:r>
            <a:endParaRPr lang="en-US" dirty="0" smtClean="0"/>
          </a:p>
          <a:p>
            <a:pPr marL="0" lvl="3" defTabSz="931134">
              <a:defRPr/>
            </a:pPr>
            <a:r>
              <a:rPr lang="en-US" u="sng" dirty="0" smtClean="0">
                <a:sym typeface="Wingdings" pitchFamily="2" charset="2"/>
              </a:rPr>
              <a:t>-3y + 3z = -1</a:t>
            </a:r>
          </a:p>
          <a:p>
            <a:pPr marL="0" lvl="3" defTabSz="931134">
              <a:defRPr/>
            </a:pPr>
            <a:r>
              <a:rPr lang="en-US" dirty="0" smtClean="0">
                <a:sym typeface="Wingdings" pitchFamily="2" charset="2"/>
              </a:rPr>
              <a:t>4z = 0  </a:t>
            </a:r>
            <a:r>
              <a:rPr lang="en-US" b="1" dirty="0" smtClean="0">
                <a:sym typeface="Wingdings" pitchFamily="2" charset="2"/>
              </a:rPr>
              <a:t>z = 0</a:t>
            </a:r>
            <a:endParaRPr lang="en-US" dirty="0" smtClean="0">
              <a:sym typeface="Wingdings" pitchFamily="2" charset="2"/>
            </a:endParaRPr>
          </a:p>
          <a:p>
            <a:pPr marL="0" lvl="3" defTabSz="931134">
              <a:defRPr/>
            </a:pPr>
            <a:endParaRPr lang="en-US" dirty="0" smtClean="0">
              <a:sym typeface="Wingdings" pitchFamily="2" charset="2"/>
            </a:endParaRPr>
          </a:p>
          <a:p>
            <a:pPr marL="0" lvl="3" defTabSz="931134">
              <a:defRPr/>
            </a:pPr>
            <a:r>
              <a:rPr lang="en-US" dirty="0" smtClean="0">
                <a:sym typeface="Wingdings" pitchFamily="2" charset="2"/>
              </a:rPr>
              <a:t>Substitute  into 3y + z = 1:</a:t>
            </a:r>
          </a:p>
          <a:p>
            <a:pPr marL="0" lvl="3" defTabSz="931134">
              <a:defRPr/>
            </a:pPr>
            <a:r>
              <a:rPr lang="en-US" dirty="0" smtClean="0">
                <a:sym typeface="Wingdings" pitchFamily="2" charset="2"/>
              </a:rPr>
              <a:t>3y + 0 = 1  </a:t>
            </a:r>
            <a:r>
              <a:rPr lang="en-US" b="1" dirty="0" smtClean="0">
                <a:sym typeface="Wingdings" pitchFamily="2" charset="2"/>
              </a:rPr>
              <a:t>y = 1/3 </a:t>
            </a:r>
          </a:p>
          <a:p>
            <a:pPr marL="0" lvl="3" defTabSz="931134">
              <a:defRPr/>
            </a:pPr>
            <a:endParaRPr lang="en-US" dirty="0" smtClean="0">
              <a:sym typeface="Wingdings" pitchFamily="2" charset="2"/>
            </a:endParaRPr>
          </a:p>
          <a:p>
            <a:pPr marL="0" lvl="3" defTabSz="931134">
              <a:defRPr/>
            </a:pPr>
            <a:r>
              <a:rPr lang="en-US" dirty="0" smtClean="0">
                <a:sym typeface="Wingdings" pitchFamily="2" charset="2"/>
              </a:rPr>
              <a:t>Substitute into x – 6y + z = -4:</a:t>
            </a:r>
          </a:p>
          <a:p>
            <a:pPr marL="0" lvl="3" defTabSz="931134">
              <a:defRPr/>
            </a:pPr>
            <a:r>
              <a:rPr lang="en-US" dirty="0" smtClean="0">
                <a:sym typeface="Wingdings" pitchFamily="2" charset="2"/>
              </a:rPr>
              <a:t>x – 6(1/3) + 0 = -4  x – 2 = -4  </a:t>
            </a:r>
            <a:r>
              <a:rPr lang="en-US" b="1" dirty="0" smtClean="0">
                <a:sym typeface="Wingdings" pitchFamily="2" charset="2"/>
              </a:rPr>
              <a:t>x = -2</a:t>
            </a:r>
            <a:endParaRPr lang="en-US" b="1" dirty="0" smtClean="0"/>
          </a:p>
          <a:p>
            <a:pPr marL="0" lvl="3" defTabSz="931134">
              <a:defRPr/>
            </a:pPr>
            <a:endParaRPr lang="en-US" dirty="0" smtClean="0"/>
          </a:p>
          <a:p>
            <a:pPr marL="0" lvl="3" defTabSz="931134">
              <a:defRPr/>
            </a:pPr>
            <a:r>
              <a:rPr lang="en-US" b="1" dirty="0" smtClean="0"/>
              <a:t>(-2, 1/3, 0)</a:t>
            </a:r>
          </a:p>
          <a:p>
            <a:endParaRPr lang="en-US" b="0"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3" defTabSz="931134">
              <a:defRPr/>
            </a:pPr>
            <a:r>
              <a:rPr lang="en-US" b="1" dirty="0" smtClean="0"/>
              <a:t>No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lvl="1"/>
                <a:r>
                  <a:rPr lang="en-US" dirty="0" smtClean="0"/>
                  <a:t>ANS: Solve 1</a:t>
                </a:r>
                <a:r>
                  <a:rPr lang="en-US" baseline="30000" dirty="0" smtClean="0"/>
                  <a:t>st</a:t>
                </a:r>
                <a:r>
                  <a:rPr lang="en-US" dirty="0" smtClean="0"/>
                  <a:t> for y </a:t>
                </a:r>
                <a:r>
                  <a:rPr lang="en-US" dirty="0" smtClean="0">
                    <a:sym typeface="Wingdings"/>
                  </a:rPr>
                  <a:t></a:t>
                </a:r>
                <a:r>
                  <a:rPr lang="en-US" dirty="0" smtClean="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+6</m:t>
                    </m:r>
                  </m:oMath>
                </a14:m>
                <a:endParaRPr lang="en-US" dirty="0" smtClean="0"/>
              </a:p>
              <a:p>
                <a:pPr lvl="2"/>
                <a:r>
                  <a:rPr lang="en-US" dirty="0" smtClean="0"/>
                  <a:t>Substitute this into 2</a:t>
                </a:r>
                <a:r>
                  <a:rPr lang="en-US" baseline="30000" dirty="0" smtClean="0"/>
                  <a:t>nd</a:t>
                </a:r>
                <a:r>
                  <a:rPr lang="en-US" dirty="0" smtClean="0"/>
                  <a:t> </a:t>
                </a:r>
                <a:r>
                  <a:rPr lang="en-US" dirty="0" smtClean="0">
                    <a:sym typeface="Wingdings"/>
                  </a:rPr>
                  <a:t></a:t>
                </a:r>
                <a14:m>
                  <m:oMath xmlns:m="http://schemas.openxmlformats.org/officeDocument/2006/math">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m:t>
                    </m:r>
                    <m:d>
                      <m:dPr>
                        <m:ctrlPr>
                          <a:rPr lang="en-US" b="0" i="1" smtClean="0">
                            <a:latin typeface="Cambria Math" panose="02040503050406030204" pitchFamily="18" charset="0"/>
                            <a:sym typeface="Wingdings"/>
                          </a:rPr>
                        </m:ctrlPr>
                      </m:dPr>
                      <m:e>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m:t>
                        </m:r>
                      </m:e>
                    </m:d>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=6→2</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+2</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−6=6→2</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+2</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=12→</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m:t>
                    </m:r>
                  </m:oMath>
                </a14:m>
                <a:endParaRPr lang="en-US" dirty="0" smtClean="0"/>
              </a:p>
              <a:p>
                <a:pPr lvl="2"/>
                <a:r>
                  <a:rPr lang="en-US" dirty="0" smtClean="0"/>
                  <a:t>Substitute the solve equation into the 3</a:t>
                </a:r>
                <a:r>
                  <a:rPr lang="en-US" baseline="30000" dirty="0" smtClean="0"/>
                  <a:t>rd</a:t>
                </a:r>
                <a:r>
                  <a:rPr lang="en-US" dirty="0" smtClean="0"/>
                  <a:t> </a:t>
                </a:r>
                <a:r>
                  <a:rPr lang="en-US" dirty="0" smtClean="0">
                    <a:sym typeface="Wingdings"/>
                  </a:rPr>
                  <a:t></a:t>
                </a:r>
                <a14:m>
                  <m:oMath xmlns:m="http://schemas.openxmlformats.org/officeDocument/2006/math">
                    <m:r>
                      <a:rPr lang="en-US" b="0" i="1" smtClean="0">
                        <a:latin typeface="Cambria Math" panose="02040503050406030204" pitchFamily="18" charset="0"/>
                        <a:sym typeface="Wingdings"/>
                      </a:rPr>
                      <m:t>4</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m:t>
                    </m:r>
                    <m:d>
                      <m:dPr>
                        <m:ctrlPr>
                          <a:rPr lang="en-US" b="0" i="1" smtClean="0">
                            <a:latin typeface="Cambria Math" panose="02040503050406030204" pitchFamily="18" charset="0"/>
                            <a:sym typeface="Wingdings"/>
                          </a:rPr>
                        </m:ctrlPr>
                      </m:dPr>
                      <m:e>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m:t>
                        </m:r>
                      </m:e>
                    </m:d>
                    <m:r>
                      <a:rPr lang="en-US" b="0" i="1" smtClean="0">
                        <a:latin typeface="Cambria Math" panose="02040503050406030204" pitchFamily="18" charset="0"/>
                        <a:sym typeface="Wingdings"/>
                      </a:rPr>
                      <m:t>+4</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=24→3</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+3</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+6=24→3</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+3</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=18→</m:t>
                    </m:r>
                    <m:r>
                      <a:rPr lang="en-US" b="0" i="1" smtClean="0">
                        <a:latin typeface="Cambria Math" panose="02040503050406030204" pitchFamily="18" charset="0"/>
                        <a:sym typeface="Wingdings"/>
                      </a:rPr>
                      <m:t>𝑥</m:t>
                    </m:r>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m:t>
                    </m:r>
                  </m:oMath>
                </a14:m>
                <a:endParaRPr lang="en-US" dirty="0" smtClean="0"/>
              </a:p>
              <a:p>
                <a:pPr lvl="2"/>
                <a:r>
                  <a:rPr lang="en-US" dirty="0" smtClean="0"/>
                  <a:t>Write the new system </a:t>
                </a:r>
                <a:r>
                  <a:rPr lang="en-US" dirty="0" smtClean="0">
                    <a:sym typeface="Wingdings"/>
                  </a:rPr>
                  <a:t></a:t>
                </a:r>
                <a:r>
                  <a:rPr lang="en-US" dirty="0" smtClean="0"/>
                  <a:t> </a:t>
                </a:r>
              </a:p>
              <a:p>
                <a:pPr lvl="3"/>
                <a:r>
                  <a:rPr lang="en-US" dirty="0" smtClean="0"/>
                  <a:t>Solve the 1</a:t>
                </a:r>
                <a:r>
                  <a:rPr lang="en-US" baseline="30000" dirty="0" smtClean="0"/>
                  <a:t>st</a:t>
                </a:r>
                <a:r>
                  <a:rPr lang="en-US" dirty="0" smtClean="0"/>
                  <a:t> for x </a:t>
                </a:r>
                <a:r>
                  <a:rPr lang="en-US" dirty="0" smtClean="0">
                    <a:sym typeface="Wingdings"/>
                  </a:rPr>
                  <a:t></a:t>
                </a:r>
                <a:r>
                  <a:rPr lang="en-US" dirty="0" smtClean="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=6−</m:t>
                    </m:r>
                    <m:r>
                      <a:rPr lang="en-US" b="0" i="1" smtClean="0">
                        <a:latin typeface="Cambria Math" panose="02040503050406030204" pitchFamily="18" charset="0"/>
                      </a:rPr>
                      <m:t>𝑧</m:t>
                    </m:r>
                  </m:oMath>
                </a14:m>
                <a:endParaRPr lang="en-US" dirty="0" smtClean="0"/>
              </a:p>
              <a:p>
                <a:pPr lvl="3"/>
                <a:r>
                  <a:rPr lang="en-US" dirty="0" smtClean="0"/>
                  <a:t>Substitute into 2</a:t>
                </a:r>
                <a:r>
                  <a:rPr lang="en-US" baseline="30000" dirty="0" smtClean="0"/>
                  <a:t>nd</a:t>
                </a:r>
                <a:r>
                  <a:rPr lang="en-US" dirty="0" smtClean="0"/>
                  <a:t> and solve </a:t>
                </a:r>
                <a:r>
                  <a:rPr lang="en-US" dirty="0" smtClean="0">
                    <a:sym typeface="Wingdings"/>
                  </a:rPr>
                  <a:t></a:t>
                </a:r>
                <a14:m>
                  <m:oMath xmlns:m="http://schemas.openxmlformats.org/officeDocument/2006/math">
                    <m:d>
                      <m:dPr>
                        <m:ctrlPr>
                          <a:rPr lang="en-US" b="0" i="1" smtClean="0">
                            <a:latin typeface="Cambria Math" panose="02040503050406030204" pitchFamily="18" charset="0"/>
                            <a:sym typeface="Wingdings"/>
                          </a:rPr>
                        </m:ctrlPr>
                      </m:dPr>
                      <m:e>
                        <m:r>
                          <a:rPr lang="en-US" b="0" i="1" smtClean="0">
                            <a:latin typeface="Cambria Math" panose="02040503050406030204" pitchFamily="18" charset="0"/>
                            <a:sym typeface="Wingdings"/>
                          </a:rPr>
                          <m:t>6−</m:t>
                        </m:r>
                        <m:r>
                          <a:rPr lang="en-US" b="0" i="1" smtClean="0">
                            <a:latin typeface="Cambria Math" panose="02040503050406030204" pitchFamily="18" charset="0"/>
                            <a:sym typeface="Wingdings"/>
                          </a:rPr>
                          <m:t>𝑧</m:t>
                        </m:r>
                      </m:e>
                    </m:d>
                    <m:r>
                      <a:rPr lang="en-US" b="0" i="1" smtClean="0">
                        <a:latin typeface="Cambria Math" panose="02040503050406030204" pitchFamily="18" charset="0"/>
                        <a:sym typeface="Wingdings"/>
                      </a:rPr>
                      <m:t>+</m:t>
                    </m:r>
                    <m:r>
                      <a:rPr lang="en-US" b="0" i="1" smtClean="0">
                        <a:latin typeface="Cambria Math" panose="02040503050406030204" pitchFamily="18" charset="0"/>
                        <a:sym typeface="Wingdings"/>
                      </a:rPr>
                      <m:t>𝑧</m:t>
                    </m:r>
                    <m:r>
                      <a:rPr lang="en-US" b="0" i="1" smtClean="0">
                        <a:latin typeface="Cambria Math" panose="02040503050406030204" pitchFamily="18" charset="0"/>
                        <a:sym typeface="Wingdings"/>
                      </a:rPr>
                      <m:t>=6→6=6</m:t>
                    </m:r>
                  </m:oMath>
                </a14:m>
                <a:r>
                  <a:rPr lang="en-US" dirty="0" smtClean="0"/>
                  <a:t> </a:t>
                </a:r>
                <a:r>
                  <a:rPr lang="en-US" b="1" dirty="0" smtClean="0"/>
                  <a:t>many</a:t>
                </a:r>
                <a:r>
                  <a:rPr lang="en-US" b="1" baseline="0" dirty="0" smtClean="0"/>
                  <a:t> solutions</a:t>
                </a:r>
                <a:endParaRPr lang="en-US" dirty="0" smtClean="0"/>
              </a:p>
              <a:p>
                <a:r>
                  <a:rPr lang="en-US" dirty="0" smtClean="0"/>
                  <a:t>	Let</a:t>
                </a:r>
                <a:r>
                  <a:rPr lang="en-US" baseline="0" dirty="0" smtClean="0"/>
                  <a:t> </a:t>
                </a:r>
                <a14:m>
                  <m:oMath xmlns:m="http://schemas.openxmlformats.org/officeDocument/2006/math">
                    <m:r>
                      <a:rPr lang="en-US" b="1" i="1" baseline="0" smtClean="0">
                        <a:latin typeface="Cambria Math" panose="02040503050406030204" pitchFamily="18" charset="0"/>
                      </a:rPr>
                      <m:t>𝒛</m:t>
                    </m:r>
                    <m:r>
                      <a:rPr lang="en-US" b="1" i="1" baseline="0" smtClean="0">
                        <a:latin typeface="Cambria Math" panose="02040503050406030204" pitchFamily="18" charset="0"/>
                      </a:rPr>
                      <m:t>=</m:t>
                    </m:r>
                    <m:r>
                      <a:rPr lang="en-US" b="1" i="1" baseline="0" smtClean="0">
                        <a:latin typeface="Cambria Math" panose="02040503050406030204" pitchFamily="18" charset="0"/>
                      </a:rPr>
                      <m:t>𝒛</m:t>
                    </m:r>
                  </m:oMath>
                </a14:m>
                <a:endParaRPr lang="en-US" b="1" baseline="0" dirty="0" smtClean="0"/>
              </a:p>
              <a:p>
                <a:r>
                  <a:rPr lang="en-US" b="1" dirty="0" smtClean="0"/>
                  <a:t>	</a:t>
                </a:r>
                <a:r>
                  <a:rPr lang="en-US" b="0" dirty="0" smtClean="0"/>
                  <a:t>Substitute</a:t>
                </a:r>
                <a:r>
                  <a:rPr lang="en-US" b="0" baseline="0" dirty="0" smtClean="0"/>
                  <a:t> into </a:t>
                </a:r>
                <a14:m>
                  <m:oMath xmlns:m="http://schemas.openxmlformats.org/officeDocument/2006/math">
                    <m:r>
                      <a:rPr lang="en-US" b="0" i="1" baseline="0" smtClean="0">
                        <a:latin typeface="Cambria Math" panose="02040503050406030204" pitchFamily="18" charset="0"/>
                      </a:rPr>
                      <m:t>𝑥</m:t>
                    </m:r>
                    <m:r>
                      <a:rPr lang="en-US" b="0" i="1" baseline="0" smtClean="0">
                        <a:latin typeface="Cambria Math" panose="02040503050406030204" pitchFamily="18" charset="0"/>
                      </a:rPr>
                      <m:t>+</m:t>
                    </m:r>
                    <m:r>
                      <a:rPr lang="en-US" b="0" i="1" baseline="0" smtClean="0">
                        <a:latin typeface="Cambria Math" panose="02040503050406030204" pitchFamily="18" charset="0"/>
                      </a:rPr>
                      <m:t>𝑧</m:t>
                    </m:r>
                    <m:r>
                      <a:rPr lang="en-US" b="0" i="1" baseline="0" smtClean="0">
                        <a:latin typeface="Cambria Math" panose="02040503050406030204" pitchFamily="18" charset="0"/>
                      </a:rPr>
                      <m:t>=6</m:t>
                    </m:r>
                  </m:oMath>
                </a14:m>
                <a:r>
                  <a:rPr lang="en-US" b="1" dirty="0" smtClean="0"/>
                  <a:t> </a:t>
                </a:r>
                <a:r>
                  <a:rPr lang="en-US" b="0" dirty="0" smtClean="0"/>
                  <a:t>and</a:t>
                </a:r>
                <a:r>
                  <a:rPr lang="en-US" b="0" baseline="0" dirty="0" smtClean="0"/>
                  <a:t> find x: </a:t>
                </a:r>
                <a14:m>
                  <m:oMath xmlns:m="http://schemas.openxmlformats.org/officeDocument/2006/math">
                    <m:r>
                      <a:rPr lang="en-US" b="1" i="1" baseline="0" smtClean="0">
                        <a:latin typeface="Cambria Math" panose="02040503050406030204" pitchFamily="18" charset="0"/>
                      </a:rPr>
                      <m:t>𝒙</m:t>
                    </m:r>
                    <m:r>
                      <a:rPr lang="en-US" b="1" i="1" baseline="0" smtClean="0">
                        <a:latin typeface="Cambria Math" panose="02040503050406030204" pitchFamily="18" charset="0"/>
                      </a:rPr>
                      <m:t>=</m:t>
                    </m:r>
                    <m:r>
                      <a:rPr lang="en-US" b="1" i="1" baseline="0" smtClean="0">
                        <a:latin typeface="Cambria Math" panose="02040503050406030204" pitchFamily="18" charset="0"/>
                      </a:rPr>
                      <m:t>𝟔</m:t>
                    </m:r>
                    <m:r>
                      <a:rPr lang="en-US" b="1" i="1" baseline="0" smtClean="0">
                        <a:latin typeface="Cambria Math" panose="02040503050406030204" pitchFamily="18" charset="0"/>
                      </a:rPr>
                      <m:t>−</m:t>
                    </m:r>
                    <m:r>
                      <a:rPr lang="en-US" b="1" i="1" baseline="0" smtClean="0">
                        <a:latin typeface="Cambria Math" panose="02040503050406030204" pitchFamily="18" charset="0"/>
                      </a:rPr>
                      <m:t>𝒛</m:t>
                    </m:r>
                  </m:oMath>
                </a14:m>
                <a:endParaRPr lang="en-US" b="0" dirty="0" smtClean="0"/>
              </a:p>
              <a:p>
                <a:r>
                  <a:rPr lang="en-US" b="0" dirty="0" smtClean="0"/>
                  <a:t>	Substitute back into first and find y: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+6→</m:t>
                    </m:r>
                    <m:r>
                      <a:rPr lang="en-US" b="0" i="1" smtClean="0">
                        <a:latin typeface="Cambria Math" panose="02040503050406030204" pitchFamily="18" charset="0"/>
                      </a:rPr>
                      <m:t>𝑦</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6−</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+6→</m:t>
                    </m:r>
                    <m:r>
                      <a:rPr lang="en-US" b="1" i="1" smtClean="0">
                        <a:latin typeface="Cambria Math" panose="02040503050406030204" pitchFamily="18" charset="0"/>
                      </a:rPr>
                      <m:t>𝒚</m:t>
                    </m:r>
                    <m:r>
                      <a:rPr lang="en-US" b="1" i="1" smtClean="0">
                        <a:latin typeface="Cambria Math" panose="02040503050406030204" pitchFamily="18" charset="0"/>
                      </a:rPr>
                      <m:t>=</m:t>
                    </m:r>
                    <m:r>
                      <a:rPr lang="en-US" b="1" i="1" smtClean="0">
                        <a:latin typeface="Cambria Math" panose="02040503050406030204" pitchFamily="18" charset="0"/>
                      </a:rPr>
                      <m:t>𝟎</m:t>
                    </m:r>
                  </m:oMath>
                </a14:m>
                <a:endParaRPr lang="en-US" b="0" dirty="0" smtClean="0"/>
              </a:p>
              <a:p>
                <a:r>
                  <a:rPr lang="en-US" b="0" dirty="0" smtClean="0"/>
                  <a:t>Solution:</a:t>
                </a:r>
                <a:r>
                  <a:rPr lang="en-US" b="0" baseline="0" dirty="0" smtClean="0"/>
                  <a:t> </a:t>
                </a:r>
                <a:r>
                  <a:rPr lang="en-US" b="1" baseline="0" dirty="0" smtClean="0"/>
                  <a:t>(6-z, 0, z)</a:t>
                </a:r>
                <a:endParaRPr lang="en-US" b="1" dirty="0"/>
              </a:p>
            </p:txBody>
          </p:sp>
        </mc:Choice>
        <mc:Fallback xmlns="">
          <p:sp>
            <p:nvSpPr>
              <p:cNvPr id="3" name="Notes Placeholder 2"/>
              <p:cNvSpPr>
                <a:spLocks noGrp="1"/>
              </p:cNvSpPr>
              <p:nvPr>
                <p:ph type="body" idx="1"/>
              </p:nvPr>
            </p:nvSpPr>
            <p:spPr/>
            <p:txBody>
              <a:bodyPr>
                <a:normAutofit/>
              </a:bodyPr>
              <a:lstStyle/>
              <a:p>
                <a:pPr lvl="1"/>
                <a:r>
                  <a:rPr lang="en-US" dirty="0" smtClean="0"/>
                  <a:t>ANS: Solve 1</a:t>
                </a:r>
                <a:r>
                  <a:rPr lang="en-US" baseline="30000" dirty="0" smtClean="0"/>
                  <a:t>st</a:t>
                </a:r>
                <a:r>
                  <a:rPr lang="en-US" dirty="0" smtClean="0"/>
                  <a:t> for y </a:t>
                </a:r>
                <a:r>
                  <a:rPr lang="en-US" dirty="0" smtClean="0">
                    <a:sym typeface="Wingdings"/>
                  </a:rPr>
                  <a:t></a:t>
                </a:r>
                <a:r>
                  <a:rPr lang="en-US" dirty="0" smtClean="0"/>
                  <a:t> </a:t>
                </a:r>
                <a:r>
                  <a:rPr lang="en-US" b="0" i="0" smtClean="0">
                    <a:latin typeface="Cambria Math" panose="02040503050406030204" pitchFamily="18" charset="0"/>
                  </a:rPr>
                  <a:t>𝑦=−𝑥−𝑧+6</a:t>
                </a:r>
                <a:endParaRPr lang="en-US" dirty="0" smtClean="0"/>
              </a:p>
              <a:p>
                <a:pPr lvl="2"/>
                <a:r>
                  <a:rPr lang="en-US" dirty="0" smtClean="0"/>
                  <a:t>Substitute this into 2</a:t>
                </a:r>
                <a:r>
                  <a:rPr lang="en-US" baseline="30000" dirty="0" smtClean="0"/>
                  <a:t>nd</a:t>
                </a:r>
                <a:r>
                  <a:rPr lang="en-US" dirty="0" smtClean="0"/>
                  <a:t> </a:t>
                </a:r>
                <a:r>
                  <a:rPr lang="en-US" dirty="0" smtClean="0">
                    <a:sym typeface="Wingdings"/>
                  </a:rPr>
                  <a:t></a:t>
                </a:r>
                <a:r>
                  <a:rPr lang="en-US" b="0" i="0" smtClean="0">
                    <a:latin typeface="Cambria Math" panose="02040503050406030204" pitchFamily="18" charset="0"/>
                    <a:sym typeface="Wingdings"/>
                  </a:rPr>
                  <a:t>𝑥−(−𝑥−𝑧+6)+𝑧=6→2𝑥+2𝑧−6=6→2𝑥+2𝑧=12→𝑥+𝑧=6</a:t>
                </a:r>
                <a:endParaRPr lang="en-US" dirty="0" smtClean="0"/>
              </a:p>
              <a:p>
                <a:pPr lvl="2"/>
                <a:r>
                  <a:rPr lang="en-US" dirty="0" smtClean="0"/>
                  <a:t>Substitute the solve equation into the 3</a:t>
                </a:r>
                <a:r>
                  <a:rPr lang="en-US" baseline="30000" dirty="0" smtClean="0"/>
                  <a:t>rd</a:t>
                </a:r>
                <a:r>
                  <a:rPr lang="en-US" dirty="0" smtClean="0"/>
                  <a:t> </a:t>
                </a:r>
                <a:r>
                  <a:rPr lang="en-US" dirty="0" smtClean="0">
                    <a:sym typeface="Wingdings"/>
                  </a:rPr>
                  <a:t></a:t>
                </a:r>
                <a:r>
                  <a:rPr lang="en-US" b="0" i="0" smtClean="0">
                    <a:latin typeface="Cambria Math" panose="02040503050406030204" pitchFamily="18" charset="0"/>
                    <a:sym typeface="Wingdings"/>
                  </a:rPr>
                  <a:t>4𝑥+(−𝑥−𝑧+6)+4𝑧=24→3𝑥+3𝑧+6=24→3𝑥+3𝑧=18→𝑥+𝑧=6</a:t>
                </a:r>
                <a:endParaRPr lang="en-US" dirty="0" smtClean="0"/>
              </a:p>
              <a:p>
                <a:pPr lvl="2"/>
                <a:r>
                  <a:rPr lang="en-US" dirty="0" smtClean="0"/>
                  <a:t>Write the new system </a:t>
                </a:r>
                <a:r>
                  <a:rPr lang="en-US" dirty="0" smtClean="0">
                    <a:sym typeface="Wingdings"/>
                  </a:rPr>
                  <a:t></a:t>
                </a:r>
                <a:r>
                  <a:rPr lang="en-US" dirty="0" smtClean="0"/>
                  <a:t> </a:t>
                </a:r>
              </a:p>
              <a:p>
                <a:pPr lvl="3"/>
                <a:r>
                  <a:rPr lang="en-US" dirty="0" smtClean="0"/>
                  <a:t>Solve the 1</a:t>
                </a:r>
                <a:r>
                  <a:rPr lang="en-US" baseline="30000" dirty="0" smtClean="0"/>
                  <a:t>st</a:t>
                </a:r>
                <a:r>
                  <a:rPr lang="en-US" dirty="0" smtClean="0"/>
                  <a:t> for x </a:t>
                </a:r>
                <a:r>
                  <a:rPr lang="en-US" dirty="0" smtClean="0">
                    <a:sym typeface="Wingdings"/>
                  </a:rPr>
                  <a:t></a:t>
                </a:r>
                <a:r>
                  <a:rPr lang="en-US" dirty="0" smtClean="0"/>
                  <a:t> </a:t>
                </a:r>
                <a:r>
                  <a:rPr lang="en-US" b="0" i="0" smtClean="0">
                    <a:latin typeface="Cambria Math" panose="02040503050406030204" pitchFamily="18" charset="0"/>
                  </a:rPr>
                  <a:t>𝑥=6−𝑧</a:t>
                </a:r>
                <a:endParaRPr lang="en-US" dirty="0" smtClean="0"/>
              </a:p>
              <a:p>
                <a:pPr lvl="3"/>
                <a:r>
                  <a:rPr lang="en-US" dirty="0" smtClean="0"/>
                  <a:t>Substitute into 2</a:t>
                </a:r>
                <a:r>
                  <a:rPr lang="en-US" baseline="30000" dirty="0" smtClean="0"/>
                  <a:t>nd</a:t>
                </a:r>
                <a:r>
                  <a:rPr lang="en-US" dirty="0" smtClean="0"/>
                  <a:t> and solve </a:t>
                </a:r>
                <a:r>
                  <a:rPr lang="en-US" dirty="0" smtClean="0">
                    <a:sym typeface="Wingdings"/>
                  </a:rPr>
                  <a:t></a:t>
                </a:r>
                <a:r>
                  <a:rPr lang="en-US" b="0" i="0" smtClean="0">
                    <a:latin typeface="Cambria Math" panose="02040503050406030204" pitchFamily="18" charset="0"/>
                    <a:sym typeface="Wingdings"/>
                  </a:rPr>
                  <a:t>(6−𝑧)+𝑧=6→6=6</a:t>
                </a:r>
                <a:r>
                  <a:rPr lang="en-US" dirty="0" smtClean="0"/>
                  <a:t> </a:t>
                </a:r>
                <a:r>
                  <a:rPr lang="en-US" b="1" dirty="0" smtClean="0"/>
                  <a:t>many</a:t>
                </a:r>
                <a:r>
                  <a:rPr lang="en-US" b="1" baseline="0" dirty="0" smtClean="0"/>
                  <a:t> solutions</a:t>
                </a:r>
                <a:endParaRPr lang="en-US" dirty="0" smtClean="0"/>
              </a:p>
              <a:p>
                <a:r>
                  <a:rPr lang="en-US" dirty="0" smtClean="0"/>
                  <a:t>	Let</a:t>
                </a:r>
                <a:r>
                  <a:rPr lang="en-US" baseline="0" dirty="0" smtClean="0"/>
                  <a:t> </a:t>
                </a:r>
                <a:r>
                  <a:rPr lang="en-US" b="1" i="0" baseline="0" smtClean="0">
                    <a:latin typeface="Cambria Math" panose="02040503050406030204" pitchFamily="18" charset="0"/>
                  </a:rPr>
                  <a:t>𝒛=𝒛</a:t>
                </a:r>
                <a:endParaRPr lang="en-US" b="1" baseline="0" dirty="0" smtClean="0"/>
              </a:p>
              <a:p>
                <a:r>
                  <a:rPr lang="en-US" b="1" dirty="0" smtClean="0"/>
                  <a:t>	</a:t>
                </a:r>
                <a:r>
                  <a:rPr lang="en-US" b="0" dirty="0" smtClean="0"/>
                  <a:t>Substitute</a:t>
                </a:r>
                <a:r>
                  <a:rPr lang="en-US" b="0" baseline="0" dirty="0" smtClean="0"/>
                  <a:t> into </a:t>
                </a:r>
                <a:r>
                  <a:rPr lang="en-US" b="0" i="0" baseline="0" smtClean="0">
                    <a:latin typeface="Cambria Math" panose="02040503050406030204" pitchFamily="18" charset="0"/>
                  </a:rPr>
                  <a:t>𝑥+𝑧=6</a:t>
                </a:r>
                <a:r>
                  <a:rPr lang="en-US" b="1" dirty="0" smtClean="0"/>
                  <a:t> </a:t>
                </a:r>
                <a:r>
                  <a:rPr lang="en-US" b="0" dirty="0" smtClean="0"/>
                  <a:t>and</a:t>
                </a:r>
                <a:r>
                  <a:rPr lang="en-US" b="0" baseline="0" dirty="0" smtClean="0"/>
                  <a:t> find x: </a:t>
                </a:r>
                <a:r>
                  <a:rPr lang="en-US" b="1" i="0" baseline="0" smtClean="0">
                    <a:latin typeface="Cambria Math" panose="02040503050406030204" pitchFamily="18" charset="0"/>
                  </a:rPr>
                  <a:t>𝒙=𝟔−𝒛</a:t>
                </a:r>
                <a:endParaRPr lang="en-US" b="0" dirty="0" smtClean="0"/>
              </a:p>
              <a:p>
                <a:r>
                  <a:rPr lang="en-US" b="0" dirty="0" smtClean="0"/>
                  <a:t>	Substitute back into first and find y: </a:t>
                </a:r>
                <a:r>
                  <a:rPr lang="en-US" b="0" i="0" smtClean="0">
                    <a:latin typeface="Cambria Math" panose="02040503050406030204" pitchFamily="18" charset="0"/>
                  </a:rPr>
                  <a:t>𝑦=−𝑥−𝑧+6→𝑦=−(6−𝑧)−𝑧+6→</a:t>
                </a:r>
                <a:r>
                  <a:rPr lang="en-US" b="1" i="0" smtClean="0">
                    <a:latin typeface="Cambria Math" panose="02040503050406030204" pitchFamily="18" charset="0"/>
                  </a:rPr>
                  <a:t>𝒚=𝟎</a:t>
                </a:r>
                <a:endParaRPr lang="en-US" b="0" dirty="0" smtClean="0"/>
              </a:p>
              <a:p>
                <a:r>
                  <a:rPr lang="en-US" b="0" dirty="0" smtClean="0"/>
                  <a:t>Solution:</a:t>
                </a:r>
                <a:r>
                  <a:rPr lang="en-US" b="0" baseline="0" dirty="0" smtClean="0"/>
                  <a:t> </a:t>
                </a:r>
                <a:r>
                  <a:rPr lang="en-US" b="1" baseline="0" dirty="0" smtClean="0"/>
                  <a:t>(6-z, 0, z)</a:t>
                </a:r>
                <a:endParaRPr lang="en-US" b="1" dirty="0"/>
              </a:p>
            </p:txBody>
          </p:sp>
        </mc:Fallback>
      </mc:AlternateContent>
      <p:sp>
        <p:nvSpPr>
          <p:cNvPr id="4" name="Slide Number Placeholder 3"/>
          <p:cNvSpPr>
            <a:spLocks noGrp="1"/>
          </p:cNvSpPr>
          <p:nvPr>
            <p:ph type="sldNum" sz="quarter" idx="10"/>
          </p:nvPr>
        </p:nvSpPr>
        <p:spPr/>
        <p:txBody>
          <a:bodyPr/>
          <a:lstStyle/>
          <a:p>
            <a:fld id="{2E7E1C5C-D509-4D9F-8258-DDCEE74FDCD0}"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37</a:t>
            </a:fld>
            <a:endParaRPr lang="en-US"/>
          </a:p>
        </p:txBody>
      </p:sp>
    </p:spTree>
    <p:extLst>
      <p:ext uri="{BB962C8B-B14F-4D97-AF65-F5344CB8AC3E}">
        <p14:creationId xmlns:p14="http://schemas.microsoft.com/office/powerpoint/2010/main" val="2899081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3" defTabSz="931134">
              <a:defRPr/>
            </a:pPr>
            <a:r>
              <a:rPr lang="en-US" dirty="0" smtClean="0"/>
              <a:t>ANS: 2 = w, </a:t>
            </a:r>
          </a:p>
          <a:p>
            <a:pPr marL="0" lvl="3" defTabSz="931134">
              <a:defRPr/>
            </a:pPr>
            <a:r>
              <a:rPr lang="en-US" dirty="0" smtClean="0"/>
              <a:t>x/3 = 5 </a:t>
            </a:r>
            <a:r>
              <a:rPr lang="en-US" dirty="0" smtClean="0">
                <a:sym typeface="Wingdings"/>
              </a:rPr>
              <a:t></a:t>
            </a:r>
            <a:r>
              <a:rPr lang="en-US" dirty="0" smtClean="0"/>
              <a:t> x = 15, </a:t>
            </a:r>
          </a:p>
          <a:p>
            <a:pPr marL="0" lvl="3" defTabSz="931134">
              <a:defRPr/>
            </a:pPr>
            <a:r>
              <a:rPr lang="en-US" dirty="0" smtClean="0"/>
              <a:t>y + 1 = -4 </a:t>
            </a:r>
            <a:r>
              <a:rPr lang="en-US" dirty="0" smtClean="0">
                <a:sym typeface="Wingdings"/>
              </a:rPr>
              <a:t></a:t>
            </a:r>
            <a:r>
              <a:rPr lang="en-US" dirty="0" smtClean="0"/>
              <a:t> y = -5, </a:t>
            </a:r>
          </a:p>
          <a:p>
            <a:pPr marL="0" lvl="3" defTabSz="931134">
              <a:defRPr/>
            </a:pPr>
            <a:r>
              <a:rPr lang="en-US" dirty="0" smtClean="0"/>
              <a:t>4 = z – 4 </a:t>
            </a:r>
            <a:r>
              <a:rPr lang="en-US" dirty="0" smtClean="0">
                <a:sym typeface="Wingdings"/>
              </a:rPr>
              <a:t></a:t>
            </a:r>
            <a:r>
              <a:rPr lang="en-US" dirty="0" smtClean="0"/>
              <a:t> z = 8</a:t>
            </a:r>
          </a:p>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defTabSz="931134">
              <a:defRPr/>
            </a:pPr>
            <a:r>
              <a:rPr lang="en-US" dirty="0" smtClean="0"/>
              <a:t>[-1,3]</a:t>
            </a:r>
          </a:p>
          <a:p>
            <a:pPr defTabSz="931134">
              <a:defRPr/>
            </a:pPr>
            <a:r>
              <a:rPr lang="en-US" dirty="0" smtClean="0"/>
              <a:t>[-1,1]</a:t>
            </a:r>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[0,-7]</a:t>
            </a:r>
          </a:p>
          <a:p>
            <a:r>
              <a:rPr lang="en-US" dirty="0" smtClean="0"/>
              <a:t>Can’t add because</a:t>
            </a:r>
            <a:r>
              <a:rPr lang="en-US" baseline="0" dirty="0" smtClean="0"/>
              <a:t> different dimensions</a:t>
            </a:r>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[15,-6,21]</a:t>
            </a:r>
          </a:p>
          <a:p>
            <a:r>
              <a:rPr lang="en-US" dirty="0" smtClean="0"/>
              <a:t>[-9,24,12]</a:t>
            </a:r>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a:t>
            </a:r>
            <a:r>
              <a:rPr lang="en-US" dirty="0" err="1" smtClean="0"/>
              <a:t>Precip</a:t>
            </a:r>
            <a:r>
              <a:rPr lang="en-US" dirty="0" smtClean="0"/>
              <a:t> Days = Days</a:t>
            </a:r>
            <a:r>
              <a:rPr lang="en-US" baseline="0" dirty="0" smtClean="0"/>
              <a:t> with precipitation</a:t>
            </a:r>
          </a:p>
          <a:p>
            <a:r>
              <a:rPr lang="en-US" baseline="0" dirty="0" smtClean="0"/>
              <a:t>  Clear Days = Days with no clouds</a:t>
            </a:r>
          </a:p>
          <a:p>
            <a:r>
              <a:rPr lang="en-US" baseline="0" dirty="0" smtClean="0"/>
              <a:t>  Ab Norm T = Days with Above Normal Temperature</a:t>
            </a:r>
            <a:endParaRPr lang="en-US" dirty="0" smtClean="0"/>
          </a:p>
          <a:p>
            <a:endParaRPr lang="en-US" dirty="0" smtClean="0"/>
          </a:p>
          <a:p>
            <a:r>
              <a:rPr lang="en-US" dirty="0" smtClean="0"/>
              <a:t>the total number of days of each type for each city</a:t>
            </a:r>
          </a:p>
          <a:p>
            <a:endParaRPr lang="en-US" dirty="0" smtClean="0"/>
          </a:p>
          <a:p>
            <a:r>
              <a:rPr lang="en-US" dirty="0" smtClean="0"/>
              <a:t>[27</a:t>
            </a:r>
            <a:r>
              <a:rPr lang="en-US" baseline="0" dirty="0" smtClean="0"/>
              <a:t>	33]</a:t>
            </a:r>
          </a:p>
          <a:p>
            <a:r>
              <a:rPr lang="en-US" baseline="0" dirty="0" smtClean="0"/>
              <a:t>[34	31]</a:t>
            </a:r>
          </a:p>
          <a:p>
            <a:r>
              <a:rPr lang="en-US" baseline="0" dirty="0" smtClean="0"/>
              <a:t>[14	27]</a:t>
            </a:r>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46</a:t>
            </a:fld>
            <a:endParaRPr lang="en-US"/>
          </a:p>
        </p:txBody>
      </p:sp>
    </p:spTree>
    <p:extLst>
      <p:ext uri="{BB962C8B-B14F-4D97-AF65-F5344CB8AC3E}">
        <p14:creationId xmlns:p14="http://schemas.microsoft.com/office/powerpoint/2010/main" val="3489641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52</a:t>
            </a:fld>
            <a:endParaRPr lang="en-US"/>
          </a:p>
        </p:txBody>
      </p:sp>
    </p:spTree>
    <p:extLst>
      <p:ext uri="{BB962C8B-B14F-4D97-AF65-F5344CB8AC3E}">
        <p14:creationId xmlns:p14="http://schemas.microsoft.com/office/powerpoint/2010/main" val="411076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2" defTabSz="931134">
              <a:defRPr/>
            </a:pPr>
            <a:r>
              <a:rPr lang="en-US" dirty="0" smtClean="0"/>
              <a:t>ANS: 2(4) – 3(-1) = 8 + 3 = 11</a:t>
            </a:r>
          </a:p>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2"/>
            <a:r>
              <a:rPr lang="en-US" dirty="0" smtClean="0"/>
              <a:t>ANS:    </a:t>
            </a:r>
            <a:r>
              <a:rPr lang="en-US" dirty="0" smtClean="0">
                <a:sym typeface="Wingdings"/>
              </a:rPr>
              <a:t></a:t>
            </a:r>
            <a:r>
              <a:rPr lang="en-US" dirty="0" smtClean="0"/>
              <a:t> 1</a:t>
            </a:r>
            <a:r>
              <a:rPr lang="en-US" dirty="0" smtClean="0">
                <a:sym typeface="Symbol"/>
              </a:rPr>
              <a:t></a:t>
            </a:r>
            <a:r>
              <a:rPr lang="en-US" dirty="0" smtClean="0"/>
              <a:t>5</a:t>
            </a:r>
            <a:r>
              <a:rPr lang="en-US" dirty="0" smtClean="0">
                <a:sym typeface="Symbol"/>
              </a:rPr>
              <a:t></a:t>
            </a:r>
            <a:r>
              <a:rPr lang="en-US" dirty="0" smtClean="0"/>
              <a:t>9 + 2</a:t>
            </a:r>
            <a:r>
              <a:rPr lang="en-US" dirty="0" smtClean="0">
                <a:sym typeface="Symbol"/>
              </a:rPr>
              <a:t></a:t>
            </a:r>
            <a:r>
              <a:rPr lang="en-US" dirty="0" smtClean="0"/>
              <a:t>6</a:t>
            </a:r>
            <a:r>
              <a:rPr lang="en-US" dirty="0" smtClean="0">
                <a:sym typeface="Symbol"/>
              </a:rPr>
              <a:t></a:t>
            </a:r>
            <a:r>
              <a:rPr lang="en-US" dirty="0" smtClean="0"/>
              <a:t>7 + 3</a:t>
            </a:r>
            <a:r>
              <a:rPr lang="en-US" dirty="0" smtClean="0">
                <a:sym typeface="Symbol"/>
              </a:rPr>
              <a:t></a:t>
            </a:r>
            <a:r>
              <a:rPr lang="en-US" dirty="0" smtClean="0"/>
              <a:t>4</a:t>
            </a:r>
            <a:r>
              <a:rPr lang="en-US" dirty="0" smtClean="0">
                <a:sym typeface="Symbol"/>
              </a:rPr>
              <a:t></a:t>
            </a:r>
            <a:r>
              <a:rPr lang="en-US" dirty="0" smtClean="0"/>
              <a:t>8 - 7</a:t>
            </a:r>
            <a:r>
              <a:rPr lang="en-US" dirty="0" smtClean="0">
                <a:sym typeface="Symbol"/>
              </a:rPr>
              <a:t></a:t>
            </a:r>
            <a:r>
              <a:rPr lang="en-US" dirty="0" smtClean="0"/>
              <a:t>5</a:t>
            </a:r>
            <a:r>
              <a:rPr lang="en-US" dirty="0" smtClean="0">
                <a:sym typeface="Symbol"/>
              </a:rPr>
              <a:t></a:t>
            </a:r>
            <a:r>
              <a:rPr lang="en-US" dirty="0" smtClean="0"/>
              <a:t>3 - 8</a:t>
            </a:r>
            <a:r>
              <a:rPr lang="en-US" dirty="0" smtClean="0">
                <a:sym typeface="Symbol"/>
              </a:rPr>
              <a:t></a:t>
            </a:r>
            <a:r>
              <a:rPr lang="en-US" dirty="0" smtClean="0"/>
              <a:t>6</a:t>
            </a:r>
            <a:r>
              <a:rPr lang="en-US" dirty="0" smtClean="0">
                <a:sym typeface="Symbol"/>
              </a:rPr>
              <a:t></a:t>
            </a:r>
            <a:r>
              <a:rPr lang="en-US" dirty="0" smtClean="0"/>
              <a:t>1 - 9</a:t>
            </a:r>
            <a:r>
              <a:rPr lang="en-US" dirty="0" smtClean="0">
                <a:sym typeface="Symbol"/>
              </a:rPr>
              <a:t></a:t>
            </a:r>
            <a:r>
              <a:rPr lang="en-US" dirty="0" smtClean="0"/>
              <a:t>4</a:t>
            </a:r>
            <a:r>
              <a:rPr lang="en-US" dirty="0" smtClean="0">
                <a:sym typeface="Symbol"/>
              </a:rPr>
              <a:t></a:t>
            </a:r>
            <a:r>
              <a:rPr lang="en-US" dirty="0" smtClean="0"/>
              <a:t>2 = 45 + 84 + 96 – 105 – 48 – 72 = 225 – 225 = 0</a:t>
            </a:r>
          </a:p>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r>
              <a:rPr lang="en-US" dirty="0" smtClean="0"/>
              <a:t>ANS:  </a:t>
            </a:r>
            <a:r>
              <a:rPr lang="en-US" dirty="0" smtClean="0">
                <a:sym typeface="Wingdings"/>
              </a:rPr>
              <a:t></a:t>
            </a:r>
            <a:r>
              <a:rPr lang="en-US" dirty="0" smtClean="0"/>
              <a:t> ½ (2</a:t>
            </a:r>
            <a:r>
              <a:rPr lang="en-US" dirty="0" smtClean="0">
                <a:sym typeface="Symbol"/>
              </a:rPr>
              <a:t></a:t>
            </a:r>
            <a:r>
              <a:rPr lang="en-US" dirty="0" smtClean="0"/>
              <a:t>1</a:t>
            </a:r>
            <a:r>
              <a:rPr lang="en-US" dirty="0" smtClean="0">
                <a:sym typeface="Symbol"/>
              </a:rPr>
              <a:t></a:t>
            </a:r>
            <a:r>
              <a:rPr lang="en-US" dirty="0" smtClean="0"/>
              <a:t>1 + 4</a:t>
            </a:r>
            <a:r>
              <a:rPr lang="en-US" dirty="0" smtClean="0">
                <a:sym typeface="Symbol"/>
              </a:rPr>
              <a:t></a:t>
            </a:r>
            <a:r>
              <a:rPr lang="en-US" dirty="0" smtClean="0"/>
              <a:t>1</a:t>
            </a:r>
            <a:r>
              <a:rPr lang="en-US" dirty="0" smtClean="0">
                <a:sym typeface="Symbol"/>
              </a:rPr>
              <a:t></a:t>
            </a:r>
            <a:r>
              <a:rPr lang="en-US" dirty="0" smtClean="0"/>
              <a:t>2 + 1</a:t>
            </a:r>
            <a:r>
              <a:rPr lang="en-US" dirty="0" smtClean="0">
                <a:sym typeface="Symbol"/>
              </a:rPr>
              <a:t></a:t>
            </a:r>
            <a:r>
              <a:rPr lang="en-US" dirty="0" smtClean="0"/>
              <a:t>5</a:t>
            </a:r>
            <a:r>
              <a:rPr lang="en-US" dirty="0" smtClean="0">
                <a:sym typeface="Symbol"/>
              </a:rPr>
              <a:t></a:t>
            </a:r>
            <a:r>
              <a:rPr lang="en-US" dirty="0" smtClean="0"/>
              <a:t>-2 - 2</a:t>
            </a:r>
            <a:r>
              <a:rPr lang="en-US" dirty="0" smtClean="0">
                <a:sym typeface="Symbol"/>
              </a:rPr>
              <a:t></a:t>
            </a:r>
            <a:r>
              <a:rPr lang="en-US" dirty="0" smtClean="0"/>
              <a:t>1</a:t>
            </a:r>
            <a:r>
              <a:rPr lang="en-US" dirty="0" smtClean="0">
                <a:sym typeface="Symbol"/>
              </a:rPr>
              <a:t></a:t>
            </a:r>
            <a:r>
              <a:rPr lang="en-US" dirty="0" smtClean="0"/>
              <a:t>1 - -2</a:t>
            </a:r>
            <a:r>
              <a:rPr lang="en-US" dirty="0" smtClean="0">
                <a:sym typeface="Symbol"/>
              </a:rPr>
              <a:t></a:t>
            </a:r>
            <a:r>
              <a:rPr lang="en-US" dirty="0" smtClean="0"/>
              <a:t>1</a:t>
            </a:r>
            <a:r>
              <a:rPr lang="en-US" dirty="0" smtClean="0">
                <a:sym typeface="Symbol"/>
              </a:rPr>
              <a:t></a:t>
            </a:r>
            <a:r>
              <a:rPr lang="en-US" dirty="0" smtClean="0"/>
              <a:t>2 - 1</a:t>
            </a:r>
            <a:r>
              <a:rPr lang="en-US" dirty="0" smtClean="0">
                <a:sym typeface="Symbol"/>
              </a:rPr>
              <a:t></a:t>
            </a:r>
            <a:r>
              <a:rPr lang="en-US" dirty="0" smtClean="0"/>
              <a:t>5</a:t>
            </a:r>
            <a:r>
              <a:rPr lang="en-US" dirty="0" smtClean="0">
                <a:sym typeface="Symbol"/>
              </a:rPr>
              <a:t></a:t>
            </a:r>
            <a:r>
              <a:rPr lang="en-US" dirty="0" smtClean="0"/>
              <a:t>4)</a:t>
            </a:r>
          </a:p>
          <a:p>
            <a:pPr lvl="1"/>
            <a:r>
              <a:rPr lang="en-US" dirty="0" smtClean="0"/>
              <a:t>½ (2 + 8 + -10 – 2 - -4 – 20) = ½ (-18) = -9 </a:t>
            </a:r>
          </a:p>
          <a:p>
            <a:pPr lvl="1"/>
            <a:r>
              <a:rPr lang="en-US" dirty="0" smtClean="0"/>
              <a:t>Area = 9</a:t>
            </a:r>
          </a:p>
        </p:txBody>
      </p:sp>
      <p:sp>
        <p:nvSpPr>
          <p:cNvPr id="4" name="Slide Number Placeholder 3"/>
          <p:cNvSpPr>
            <a:spLocks noGrp="1"/>
          </p:cNvSpPr>
          <p:nvPr>
            <p:ph type="sldNum" sz="quarter" idx="10"/>
          </p:nvPr>
        </p:nvSpPr>
        <p:spPr/>
        <p:txBody>
          <a:bodyPr/>
          <a:lstStyle/>
          <a:p>
            <a:fld id="{6622BF0B-8CC5-4083-B556-950366E4EA30}"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r>
              <a:rPr lang="en-US" dirty="0" smtClean="0"/>
              <a:t>Notice that the numerator and denominator are the same except for the columns containing the coefficients of the variable you are solving for is replaced with the numbers from the constants column.</a:t>
            </a:r>
          </a:p>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(-3, 7)</a:t>
            </a:r>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(-2, 1)</a:t>
            </a:r>
          </a:p>
          <a:p>
            <a:r>
              <a:rPr lang="en-US" dirty="0" smtClean="0"/>
              <a:t>Consistent</a:t>
            </a:r>
            <a:r>
              <a:rPr lang="en-US" baseline="0" dirty="0" smtClean="0"/>
              <a:t> and independent</a:t>
            </a:r>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4, -1)</a:t>
            </a:r>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62</a:t>
            </a:fld>
            <a:endParaRPr lang="en-US"/>
          </a:p>
        </p:txBody>
      </p:sp>
    </p:spTree>
    <p:extLst>
      <p:ext uri="{BB962C8B-B14F-4D97-AF65-F5344CB8AC3E}">
        <p14:creationId xmlns:p14="http://schemas.microsoft.com/office/powerpoint/2010/main" val="1285008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63</a:t>
            </a:fld>
            <a:endParaRPr lang="en-US"/>
          </a:p>
        </p:txBody>
      </p:sp>
    </p:spTree>
    <p:extLst>
      <p:ext uri="{BB962C8B-B14F-4D97-AF65-F5344CB8AC3E}">
        <p14:creationId xmlns:p14="http://schemas.microsoft.com/office/powerpoint/2010/main" val="4022171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1’s on diagonal,</a:t>
            </a:r>
            <a:r>
              <a:rPr lang="en-US" baseline="0" dirty="0" smtClean="0"/>
              <a:t> everything else is zero</a:t>
            </a:r>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1</m:t>
                                </m:r>
                              </m:e>
                              <m:e>
                                <m:r>
                                  <a:rPr lang="en-US" b="0" i="1" smtClean="0">
                                    <a:latin typeface="Cambria Math"/>
                                  </a:rPr>
                                  <m:t>0</m:t>
                                </m:r>
                              </m:e>
                            </m:mr>
                            <m:mr>
                              <m:e>
                                <m:r>
                                  <a:rPr lang="en-US" b="0" i="1" smtClean="0">
                                    <a:latin typeface="Cambria Math"/>
                                  </a:rPr>
                                  <m:t>0</m:t>
                                </m:r>
                              </m:e>
                              <m:e>
                                <m:r>
                                  <a:rPr lang="en-US" b="0" i="1" smtClean="0">
                                    <a:latin typeface="Cambria Math"/>
                                  </a:rPr>
                                  <m:t>1</m:t>
                                </m:r>
                              </m:e>
                            </m:mr>
                          </m:m>
                        </m:e>
                      </m:d>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smtClean="0">
                    <a:latin typeface="Cambria Math"/>
                  </a:rPr>
                  <a:t>[■(1&amp;0@0&amp;1)]</a:t>
                </a:r>
                <a:endParaRPr lang="en-US" dirty="0"/>
              </a:p>
            </p:txBody>
          </p:sp>
        </mc:Fallback>
      </mc:AlternateContent>
      <p:sp>
        <p:nvSpPr>
          <p:cNvPr id="4" name="Slide Number Placeholder 3"/>
          <p:cNvSpPr>
            <a:spLocks noGrp="1"/>
          </p:cNvSpPr>
          <p:nvPr>
            <p:ph type="sldNum" sz="quarter" idx="10"/>
          </p:nvPr>
        </p:nvSpPr>
        <p:spPr/>
        <p:txBody>
          <a:bodyPr/>
          <a:lstStyle/>
          <a:p>
            <a:fld id="{7561D820-5BA6-48CC-BA5C-3A89029152EA}"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No solution</a:t>
            </a:r>
          </a:p>
          <a:p>
            <a:r>
              <a:rPr lang="en-US" dirty="0" smtClean="0"/>
              <a:t>inconsistent</a:t>
            </a:r>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76</a:t>
            </a:fld>
            <a:endParaRPr lang="en-US"/>
          </a:p>
        </p:txBody>
      </p:sp>
    </p:spTree>
    <p:extLst>
      <p:ext uri="{BB962C8B-B14F-4D97-AF65-F5344CB8AC3E}">
        <p14:creationId xmlns:p14="http://schemas.microsoft.com/office/powerpoint/2010/main" val="23796257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Infinitely</a:t>
            </a:r>
            <a:r>
              <a:rPr lang="en-US" baseline="0" dirty="0" smtClean="0"/>
              <a:t> many solutions</a:t>
            </a:r>
          </a:p>
          <a:p>
            <a:r>
              <a:rPr lang="en-US" baseline="0" dirty="0" smtClean="0"/>
              <a:t>Consistent and dependent</a:t>
            </a:r>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smtClean="0"/>
              <a:t>Plan</a:t>
            </a:r>
            <a:r>
              <a:rPr lang="en-US" baseline="0" dirty="0" smtClean="0"/>
              <a:t> A: </a:t>
            </a:r>
            <a:r>
              <a:rPr lang="en-US" dirty="0" smtClean="0"/>
              <a:t>y = 5x + 40</a:t>
            </a:r>
          </a:p>
          <a:p>
            <a:r>
              <a:rPr lang="en-US" dirty="0" smtClean="0"/>
              <a:t>Plan B: y = 10x</a:t>
            </a:r>
          </a:p>
          <a:p>
            <a:r>
              <a:rPr lang="en-US" dirty="0" smtClean="0"/>
              <a:t>(8, 80)</a:t>
            </a:r>
          </a:p>
          <a:p>
            <a:r>
              <a:rPr lang="en-US" dirty="0" smtClean="0"/>
              <a:t>8 games</a:t>
            </a:r>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4" y="2857500"/>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2" y="2922757"/>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2"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3045738"/>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2737247"/>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3154680"/>
            <a:ext cx="960120" cy="342900"/>
          </a:xfrm>
        </p:spPr>
        <p:txBody>
          <a:bodyPr/>
          <a:lstStyle/>
          <a:p>
            <a:fld id="{0A645B2D-4BD9-4F97-BDD9-3BAA256FB10C}" type="datetimeFigureOut">
              <a:rPr lang="en-US" smtClean="0"/>
              <a:pPr/>
              <a:t>10/16/2017</a:t>
            </a:fld>
            <a:endParaRPr lang="en-US"/>
          </a:p>
        </p:txBody>
      </p:sp>
      <p:sp>
        <p:nvSpPr>
          <p:cNvPr id="17" name="Footer Placeholder 16"/>
          <p:cNvSpPr>
            <a:spLocks noGrp="1"/>
          </p:cNvSpPr>
          <p:nvPr>
            <p:ph type="ftr" sz="quarter" idx="11"/>
          </p:nvPr>
        </p:nvSpPr>
        <p:spPr>
          <a:xfrm>
            <a:off x="5410200" y="3153966"/>
            <a:ext cx="1295400" cy="342900"/>
          </a:xfrm>
        </p:spPr>
        <p:txBody>
          <a:bodyPr/>
          <a:lstStyle/>
          <a:p>
            <a:endParaRPr lang="en-US"/>
          </a:p>
        </p:txBody>
      </p:sp>
      <p:sp>
        <p:nvSpPr>
          <p:cNvPr id="29" name="Slide Number Placeholder 28"/>
          <p:cNvSpPr>
            <a:spLocks noGrp="1"/>
          </p:cNvSpPr>
          <p:nvPr>
            <p:ph type="sldNum" sz="quarter" idx="12"/>
          </p:nvPr>
        </p:nvSpPr>
        <p:spPr>
          <a:xfrm>
            <a:off x="8320088" y="852"/>
            <a:ext cx="747712" cy="274320"/>
          </a:xfrm>
        </p:spPr>
        <p:txBody>
          <a:bodyPr/>
          <a:lstStyle>
            <a:lvl1pPr algn="r">
              <a:defRPr sz="1800">
                <a:solidFill>
                  <a:schemeClr val="bg1"/>
                </a:solidFill>
              </a:defRPr>
            </a:lvl1pPr>
          </a:lstStyle>
          <a:p>
            <a:fld id="{CFFCCCE0-1162-47F0-BE85-CED6B1CB38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7250"/>
            <a:ext cx="1905000" cy="41148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857250"/>
            <a:ext cx="6248400" cy="4114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ound Diagonal Corner Rectangle 7"/>
          <p:cNvSpPr/>
          <p:nvPr/>
        </p:nvSpPr>
        <p:spPr>
          <a:xfrm>
            <a:off x="609600" y="1543050"/>
            <a:ext cx="7924800" cy="12001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1219200" y="2857500"/>
            <a:ext cx="6705600" cy="14287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Diagonal Corner Rectangle 7"/>
          <p:cNvSpPr/>
          <p:nvPr/>
        </p:nvSpPr>
        <p:spPr>
          <a:xfrm>
            <a:off x="304800" y="114300"/>
            <a:ext cx="8610600" cy="9715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304800" y="1143000"/>
            <a:ext cx="8610600" cy="39433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lvl1pPr>
              <a:defRPr b="1" cap="none" spc="0">
                <a:ln>
                  <a:solidFill>
                    <a:schemeClr val="tx1"/>
                  </a:solidFill>
                </a:ln>
                <a:solidFill>
                  <a:schemeClr val="bg1"/>
                </a:solidFill>
                <a:effectLst>
                  <a:glow rad="228600">
                    <a:schemeClr val="accent5">
                      <a:satMod val="175000"/>
                      <a:alpha val="40000"/>
                    </a:schemeClr>
                  </a:glo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effectLst>
                  <a:glow rad="228600">
                    <a:schemeClr val="accent5">
                      <a:satMod val="175000"/>
                      <a:alpha val="40000"/>
                    </a:schemeClr>
                  </a:glow>
                </a:effectLst>
              </a:defRPr>
            </a:lvl1pPr>
            <a:lvl2pPr>
              <a:defRPr>
                <a:solidFill>
                  <a:schemeClr val="bg1"/>
                </a:solidFill>
                <a:effectLst>
                  <a:glow rad="228600">
                    <a:schemeClr val="accent5">
                      <a:satMod val="175000"/>
                      <a:alpha val="40000"/>
                    </a:schemeClr>
                  </a:glow>
                </a:effectLst>
              </a:defRPr>
            </a:lvl2pPr>
            <a:lvl3pPr>
              <a:defRPr>
                <a:solidFill>
                  <a:schemeClr val="bg1"/>
                </a:solidFill>
                <a:effectLst>
                  <a:glow rad="228600">
                    <a:schemeClr val="accent5">
                      <a:satMod val="175000"/>
                      <a:alpha val="40000"/>
                    </a:schemeClr>
                  </a:glow>
                </a:effectLst>
              </a:defRPr>
            </a:lvl3pPr>
            <a:lvl4pPr>
              <a:defRPr>
                <a:solidFill>
                  <a:schemeClr val="bg1"/>
                </a:solidFill>
                <a:effectLst>
                  <a:glow rad="228600">
                    <a:schemeClr val="accent5">
                      <a:satMod val="175000"/>
                      <a:alpha val="40000"/>
                    </a:schemeClr>
                  </a:glow>
                </a:effectLst>
              </a:defRPr>
            </a:lvl4pPr>
            <a:lvl5pPr>
              <a:defRPr>
                <a:solidFill>
                  <a:schemeClr val="bg1"/>
                </a:solidFill>
                <a:effectLst>
                  <a:glow rad="228600">
                    <a:schemeClr val="accent5">
                      <a:satMod val="175000"/>
                      <a:alpha val="40000"/>
                    </a:schemeClr>
                  </a:glo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ound Diagonal Corner Rectangle 6"/>
          <p:cNvSpPr/>
          <p:nvPr/>
        </p:nvSpPr>
        <p:spPr>
          <a:xfrm>
            <a:off x="609600" y="2114550"/>
            <a:ext cx="8001000" cy="228600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Diagonal Corner Rectangle 7"/>
          <p:cNvSpPr/>
          <p:nvPr/>
        </p:nvSpPr>
        <p:spPr>
          <a:xfrm>
            <a:off x="304800" y="114300"/>
            <a:ext cx="8610600" cy="9715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04800" y="1143000"/>
            <a:ext cx="8610600" cy="39433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ound Diagonal Corner Rectangle 9"/>
          <p:cNvSpPr/>
          <p:nvPr/>
        </p:nvSpPr>
        <p:spPr>
          <a:xfrm>
            <a:off x="304800" y="114300"/>
            <a:ext cx="8610600" cy="9715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04800" y="1143000"/>
            <a:ext cx="8610600" cy="39433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 Diagonal Corner Rectangle 5"/>
          <p:cNvSpPr/>
          <p:nvPr/>
        </p:nvSpPr>
        <p:spPr>
          <a:xfrm>
            <a:off x="304800" y="114300"/>
            <a:ext cx="8610600" cy="9715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ound Diagonal Corner Rectangle 8"/>
          <p:cNvSpPr/>
          <p:nvPr/>
        </p:nvSpPr>
        <p:spPr>
          <a:xfrm>
            <a:off x="304800" y="57150"/>
            <a:ext cx="8610600" cy="502920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ound Diagonal Corner Rectangle 7"/>
          <p:cNvSpPr/>
          <p:nvPr/>
        </p:nvSpPr>
        <p:spPr>
          <a:xfrm>
            <a:off x="1752600" y="3600450"/>
            <a:ext cx="5562600" cy="10858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 Diagonal Corner Rectangle 6"/>
          <p:cNvSpPr/>
          <p:nvPr/>
        </p:nvSpPr>
        <p:spPr>
          <a:xfrm>
            <a:off x="304800" y="114300"/>
            <a:ext cx="8610600" cy="9715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304800" y="1143000"/>
            <a:ext cx="8610600" cy="394335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Diagonal Corner Rectangle 7"/>
          <p:cNvSpPr/>
          <p:nvPr/>
        </p:nvSpPr>
        <p:spPr>
          <a:xfrm>
            <a:off x="304800" y="114300"/>
            <a:ext cx="6248400" cy="457200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6629400" y="114300"/>
            <a:ext cx="2133600" cy="4572000"/>
          </a:xfrm>
          <a:prstGeom prst="round2DiagRect">
            <a:avLst>
              <a:gd name="adj1" fmla="val 7549"/>
              <a:gd name="adj2" fmla="val 0"/>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0"/>
            <a:ext cx="7772400" cy="1021557"/>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25317"/>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87068"/>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87068"/>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802386"/>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83727"/>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7" y="1683727"/>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6"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A645B2D-4BD9-4F97-BDD9-3BAA256FB10C}" type="datetimeFigureOut">
              <a:rPr lang="en-US" smtClean="0"/>
              <a:pPr/>
              <a:t>10/16/2017</a:t>
            </a:fld>
            <a:endParaRPr lang="en-US"/>
          </a:p>
        </p:txBody>
      </p:sp>
      <p:sp>
        <p:nvSpPr>
          <p:cNvPr id="27" name="Slide Number Placeholder 26"/>
          <p:cNvSpPr>
            <a:spLocks noGrp="1"/>
          </p:cNvSpPr>
          <p:nvPr>
            <p:ph type="sldNum" sz="quarter" idx="11"/>
          </p:nvPr>
        </p:nvSpPr>
        <p:spPr/>
        <p:txBody>
          <a:bodyPr rtlCol="0"/>
          <a:lstStyle/>
          <a:p>
            <a:fld id="{CFFCCCE0-1162-47F0-BE85-CED6B1CB38B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459486"/>
            <a:ext cx="957264" cy="342900"/>
          </a:xfrm>
        </p:spPr>
        <p:txBody>
          <a:bodyPr/>
          <a:lstStyle/>
          <a:p>
            <a:fld id="{0A645B2D-4BD9-4F97-BDD9-3BAA256FB10C}" type="datetimeFigureOut">
              <a:rPr lang="en-US" smtClean="0"/>
              <a:pPr/>
              <a:t>10/16/2017</a:t>
            </a:fld>
            <a:endParaRPr lang="en-US"/>
          </a:p>
        </p:txBody>
      </p:sp>
      <p:sp>
        <p:nvSpPr>
          <p:cNvPr id="4" name="Footer Placeholder 3"/>
          <p:cNvSpPr>
            <a:spLocks noGrp="1"/>
          </p:cNvSpPr>
          <p:nvPr>
            <p:ph type="ftr" sz="quarter" idx="11"/>
          </p:nvPr>
        </p:nvSpPr>
        <p:spPr>
          <a:xfrm>
            <a:off x="5257800" y="459486"/>
            <a:ext cx="1325880" cy="342900"/>
          </a:xfrm>
        </p:spPr>
        <p:txBody>
          <a:bodyPr/>
          <a:lstStyle/>
          <a:p>
            <a:endParaRPr lang="en-US"/>
          </a:p>
        </p:txBody>
      </p:sp>
      <p:sp>
        <p:nvSpPr>
          <p:cNvPr id="5" name="Slide Number Placeholder 4"/>
          <p:cNvSpPr>
            <a:spLocks noGrp="1"/>
          </p:cNvSpPr>
          <p:nvPr>
            <p:ph type="sldNum" sz="quarter" idx="12"/>
          </p:nvPr>
        </p:nvSpPr>
        <p:spPr>
          <a:xfrm>
            <a:off x="8174736" y="1704"/>
            <a:ext cx="762000" cy="274320"/>
          </a:xfrm>
        </p:spPr>
        <p:txBody>
          <a:bodyPr/>
          <a:lstStyle/>
          <a:p>
            <a:fld id="{CFFCCCE0-1162-47F0-BE85-CED6B1CB38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26477"/>
            <a:ext cx="3383280" cy="658368"/>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6" y="831871"/>
            <a:ext cx="586803" cy="3511228"/>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2455732"/>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645B2D-4BD9-4F97-BDD9-3BAA256FB10C}"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CCCE0-1162-47F0-BE85-CED6B1CB38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2" y="231208"/>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4"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2"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514350"/>
            <a:ext cx="8229600" cy="8001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371600"/>
            <a:ext cx="8229600" cy="355930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891336" y="0"/>
            <a:ext cx="957264" cy="342900"/>
          </a:xfrm>
          <a:prstGeom prst="rect">
            <a:avLst/>
          </a:prstGeom>
        </p:spPr>
        <p:txBody>
          <a:bodyPr vert="horz"/>
          <a:lstStyle>
            <a:lvl1pPr algn="l" eaLnBrk="1" latinLnBrk="0" hangingPunct="1">
              <a:defRPr kumimoji="0" sz="800">
                <a:solidFill>
                  <a:schemeClr val="accent2"/>
                </a:solidFill>
              </a:defRPr>
            </a:lvl1pPr>
          </a:lstStyle>
          <a:p>
            <a:fld id="{0A645B2D-4BD9-4F97-BDD9-3BAA256FB10C}" type="datetimeFigureOut">
              <a:rPr lang="en-US" smtClean="0"/>
              <a:pPr/>
              <a:t>10/16/2017</a:t>
            </a:fld>
            <a:endParaRPr lang="en-US" dirty="0"/>
          </a:p>
        </p:txBody>
      </p:sp>
      <p:sp>
        <p:nvSpPr>
          <p:cNvPr id="3" name="Footer Placeholder 2"/>
          <p:cNvSpPr>
            <a:spLocks noGrp="1"/>
          </p:cNvSpPr>
          <p:nvPr>
            <p:ph type="ftr" sz="quarter" idx="3"/>
          </p:nvPr>
        </p:nvSpPr>
        <p:spPr>
          <a:xfrm>
            <a:off x="5562600" y="0"/>
            <a:ext cx="1325880" cy="3429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fld id="{CFFCCCE0-1162-47F0-BE85-CED6B1CB3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4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4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Matrix_Mania.jp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bg1"/>
                </a:solidFill>
              </a:defRPr>
            </a:lvl1pPr>
          </a:lstStyle>
          <a:p>
            <a:fld id="{0A645B2D-4BD9-4F97-BDD9-3BAA256FB10C}" type="datetimeFigureOut">
              <a:rPr lang="en-US" smtClean="0"/>
              <a:pPr/>
              <a:t>10/16/2017</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CFFCCCE0-1162-47F0-BE85-CED6B1CB3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spcBef>
          <a:spcPct val="0"/>
        </a:spcBef>
        <a:buNone/>
        <a:defRPr sz="4400" b="1" kern="1200" cap="none" spc="0">
          <a:ln>
            <a:solidFill>
              <a:schemeClr val="tx1"/>
            </a:solidFill>
          </a:ln>
          <a:solidFill>
            <a:schemeClr val="bg1"/>
          </a:solidFill>
          <a:effectLst>
            <a:glow rad="228600">
              <a:schemeClr val="accent5">
                <a:satMod val="175000"/>
                <a:alpha val="40000"/>
              </a:schemeClr>
            </a:glo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glow rad="228600">
              <a:schemeClr val="accent5">
                <a:satMod val="175000"/>
                <a:alpha val="40000"/>
              </a:schemeClr>
            </a:glow>
          </a:effectLst>
          <a:latin typeface="+mn-lt"/>
          <a:ea typeface="+mn-ea"/>
          <a:cs typeface="+mn-cs"/>
        </a:defRPr>
      </a:lvl1pPr>
      <a:lvl2pPr marL="742950" indent="-285750" algn="l" defTabSz="914400" rtl="0" eaLnBrk="1" latinLnBrk="0" hangingPunct="1">
        <a:spcBef>
          <a:spcPct val="20000"/>
        </a:spcBef>
        <a:buFont typeface="Calibri" pitchFamily="34" charset="0"/>
        <a:buChar char="ζ"/>
        <a:defRPr sz="2800" kern="1200">
          <a:solidFill>
            <a:schemeClr val="bg1"/>
          </a:solidFill>
          <a:effectLst>
            <a:glow rad="228600">
              <a:schemeClr val="accent5">
                <a:satMod val="175000"/>
                <a:alpha val="40000"/>
              </a:schemeClr>
            </a:glow>
          </a:effectLst>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bg1"/>
          </a:solidFill>
          <a:effectLst>
            <a:glow rad="228600">
              <a:schemeClr val="accent5">
                <a:satMod val="175000"/>
                <a:alpha val="40000"/>
              </a:schemeClr>
            </a:glow>
          </a:effectLst>
          <a:latin typeface="+mn-lt"/>
          <a:ea typeface="+mn-ea"/>
          <a:cs typeface="+mn-cs"/>
        </a:defRPr>
      </a:lvl3pPr>
      <a:lvl4pPr marL="1600200" indent="-228600" algn="l" defTabSz="914400" rtl="0" eaLnBrk="1" latinLnBrk="0" hangingPunct="1">
        <a:spcBef>
          <a:spcPct val="20000"/>
        </a:spcBef>
        <a:buFont typeface="Calibri" pitchFamily="34" charset="0"/>
        <a:buChar char="δ"/>
        <a:defRPr sz="2000" kern="1200">
          <a:solidFill>
            <a:schemeClr val="bg1"/>
          </a:solidFill>
          <a:effectLst>
            <a:glow rad="228600">
              <a:schemeClr val="accent5">
                <a:satMod val="175000"/>
                <a:alpha val="40000"/>
              </a:schemeClr>
            </a:glow>
          </a:effectLst>
          <a:latin typeface="+mn-lt"/>
          <a:ea typeface="+mn-ea"/>
          <a:cs typeface="+mn-cs"/>
        </a:defRPr>
      </a:lvl4pPr>
      <a:lvl5pPr marL="2057400" indent="-228600" algn="l" defTabSz="914400" rtl="0" eaLnBrk="1" latinLnBrk="0" hangingPunct="1">
        <a:spcBef>
          <a:spcPct val="20000"/>
        </a:spcBef>
        <a:buFont typeface="Calibri" pitchFamily="34" charset="0"/>
        <a:buChar char="ξ"/>
        <a:defRPr sz="2000" kern="1200">
          <a:solidFill>
            <a:schemeClr val="bg1"/>
          </a:solidFill>
          <a:effectLst>
            <a:glow rad="228600">
              <a:schemeClr val="accent5">
                <a:satMod val="175000"/>
                <a:alpha val="40000"/>
              </a:schemeClr>
            </a:glo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omework%20Quizzes/Chapter%2003/Algebra%202%203.1%20Quiz.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1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omework%20Quizzes/Chapter%2003/Algebra%202%203.2%20Quiz.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omework%20Quizzes/Chapter%2003/Algebra%202%203.3%20Quiz.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omework%20Quizzes/Chapter%2003/Algebra%202%203.4%20Quiz.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omework%20Quizzes/Chapter%2003/Algebra%202%203.5%20Quiz.pptx"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8.png"/><Relationship Id="rId3" Type="http://schemas.openxmlformats.org/officeDocument/2006/relationships/image" Target="../media/image180.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8.xml"/><Relationship Id="rId16"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25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3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omework%20Quizzes/Chapter%2003/Algebra%202%203.6%20Quiz.pptx"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omework%20Quizzes/Chapter%2003/Algebra%202%203.7%20Quiz.pptx"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8.png"/><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109.png"/></Relationships>
</file>

<file path=ppt/slides/_rels/slide7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8.png"/><Relationship Id="rId4" Type="http://schemas.openxmlformats.org/officeDocument/2006/relationships/image" Target="../media/image71.png"/><Relationship Id="rId9" Type="http://schemas.openxmlformats.org/officeDocument/2006/relationships/image" Target="../media/image76.png"/></Relationships>
</file>

<file path=ppt/slides/_rels/slide7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omework%20Quizzes/Chapter%2003/Algebra%202%203.8%20Quiz.pptx"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Linear Systems and Matrices</a:t>
            </a:r>
            <a:endParaRPr lang="en-US" dirty="0"/>
          </a:p>
        </p:txBody>
      </p:sp>
      <p:sp>
        <p:nvSpPr>
          <p:cNvPr id="3" name="Subtitle 2"/>
          <p:cNvSpPr>
            <a:spLocks noGrp="1"/>
          </p:cNvSpPr>
          <p:nvPr>
            <p:ph type="subTitle" idx="1"/>
          </p:nvPr>
        </p:nvSpPr>
        <p:spPr/>
        <p:txBody>
          <a:bodyPr>
            <a:normAutofit/>
          </a:bodyPr>
          <a:lstStyle/>
          <a:p>
            <a:r>
              <a:rPr lang="en-US" dirty="0" smtClean="0"/>
              <a:t>Algebra 2</a:t>
            </a:r>
          </a:p>
          <a:p>
            <a:r>
              <a:rPr lang="en-US" dirty="0" smtClean="0"/>
              <a:t>Chapter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b="1" dirty="0"/>
          </a:p>
        </p:txBody>
      </p:sp>
      <p:sp>
        <p:nvSpPr>
          <p:cNvPr id="3" name="Content Placeholder 2"/>
          <p:cNvSpPr>
            <a:spLocks noGrp="1"/>
          </p:cNvSpPr>
          <p:nvPr>
            <p:ph idx="1"/>
          </p:nvPr>
        </p:nvSpPr>
        <p:spPr>
          <a:xfrm>
            <a:off x="457200" y="1687068"/>
            <a:ext cx="4191000" cy="3243834"/>
          </a:xfrm>
        </p:spPr>
        <p:txBody>
          <a:bodyPr>
            <a:normAutofit/>
          </a:bodyPr>
          <a:lstStyle/>
          <a:p>
            <a:r>
              <a:rPr lang="en-US" dirty="0" smtClean="0"/>
              <a:t>A soccer league offers two options for membership plans.  A) $40 initial fee and $5 for each game played.  B) $10 for each game played.  How many games must you play for both plans to be the same?</a:t>
            </a:r>
            <a:endParaRPr lang="en-US" dirty="0"/>
          </a:p>
        </p:txBody>
      </p:sp>
      <p:pic>
        <p:nvPicPr>
          <p:cNvPr id="4" name="Picture 3" descr="Grid (PNG).png"/>
          <p:cNvPicPr>
            <a:picLocks noChangeAspect="1"/>
          </p:cNvPicPr>
          <p:nvPr/>
        </p:nvPicPr>
        <p:blipFill>
          <a:blip r:embed="rId3" cstate="print"/>
          <a:stretch>
            <a:fillRect/>
          </a:stretch>
        </p:blipFill>
        <p:spPr>
          <a:xfrm>
            <a:off x="5257800" y="1771650"/>
            <a:ext cx="3623666" cy="3232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p:sp>
        <p:nvSpPr>
          <p:cNvPr id="3" name="Content Placeholder 2"/>
          <p:cNvSpPr>
            <a:spLocks noGrp="1"/>
          </p:cNvSpPr>
          <p:nvPr>
            <p:ph idx="1"/>
          </p:nvPr>
        </p:nvSpPr>
        <p:spPr/>
        <p:txBody>
          <a:bodyPr/>
          <a:lstStyle/>
          <a:p>
            <a:r>
              <a:rPr lang="en-US" i="1" dirty="0" smtClean="0"/>
              <a:t>156 #3-31 odd, 35, 37 + 3 choice = 20</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3.1 Homework Quiz</a:t>
            </a:r>
            <a:endParaRPr lang="en-US" dirty="0"/>
          </a:p>
        </p:txBody>
      </p:sp>
    </p:spTree>
    <p:extLst>
      <p:ext uri="{BB962C8B-B14F-4D97-AF65-F5344CB8AC3E}">
        <p14:creationId xmlns:p14="http://schemas.microsoft.com/office/powerpoint/2010/main" val="195912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p:sp>
        <p:nvSpPr>
          <p:cNvPr id="3" name="Content Placeholder 2"/>
          <p:cNvSpPr>
            <a:spLocks noGrp="1"/>
          </p:cNvSpPr>
          <p:nvPr>
            <p:ph idx="1"/>
          </p:nvPr>
        </p:nvSpPr>
        <p:spPr/>
        <p:txBody>
          <a:bodyPr/>
          <a:lstStyle/>
          <a:p>
            <a:r>
              <a:rPr lang="en-US" dirty="0" smtClean="0"/>
              <a:t>Graphing to solve systems of equations has some problems.  </a:t>
            </a:r>
          </a:p>
          <a:p>
            <a:endParaRPr lang="en-US" dirty="0" smtClean="0"/>
          </a:p>
          <a:p>
            <a:r>
              <a:rPr lang="en-US" dirty="0" smtClean="0"/>
              <a:t>Can you guess some?  </a:t>
            </a:r>
          </a:p>
          <a:p>
            <a:pPr lvl="1"/>
            <a:r>
              <a:rPr lang="en-US" i="1" dirty="0" smtClean="0"/>
              <a:t>Inaccurate</a:t>
            </a:r>
          </a:p>
          <a:p>
            <a:pPr lvl="1"/>
            <a:r>
              <a:rPr lang="en-US" i="1" dirty="0" smtClean="0"/>
              <a:t>Sometimes hard to graph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p:sp>
        <p:nvSpPr>
          <p:cNvPr id="3" name="Content Placeholder 2"/>
          <p:cNvSpPr>
            <a:spLocks noGrp="1"/>
          </p:cNvSpPr>
          <p:nvPr>
            <p:ph idx="1"/>
          </p:nvPr>
        </p:nvSpPr>
        <p:spPr/>
        <p:txBody>
          <a:bodyPr/>
          <a:lstStyle/>
          <a:p>
            <a:r>
              <a:rPr lang="en-US" dirty="0" smtClean="0"/>
              <a:t>Substitution</a:t>
            </a:r>
          </a:p>
          <a:p>
            <a:pPr marL="1051560" lvl="1" indent="-514350">
              <a:buFont typeface="+mj-lt"/>
              <a:buAutoNum type="arabicPeriod"/>
            </a:pPr>
            <a:r>
              <a:rPr lang="en-US" dirty="0" smtClean="0"/>
              <a:t>Solve one equation for one variable</a:t>
            </a:r>
          </a:p>
          <a:p>
            <a:pPr marL="1051560" lvl="1" indent="-514350">
              <a:buFont typeface="+mj-lt"/>
              <a:buAutoNum type="arabicPeriod"/>
            </a:pPr>
            <a:r>
              <a:rPr lang="en-US" dirty="0" smtClean="0"/>
              <a:t>Use that expression to replace that variable in the other equation</a:t>
            </a:r>
          </a:p>
          <a:p>
            <a:pPr marL="1051560" lvl="1" indent="-514350">
              <a:buFont typeface="+mj-lt"/>
              <a:buAutoNum type="arabicPeriod"/>
            </a:pPr>
            <a:r>
              <a:rPr lang="en-US" dirty="0" smtClean="0"/>
              <a:t>Solve the new equation</a:t>
            </a:r>
          </a:p>
          <a:p>
            <a:pPr marL="1051560" lvl="1" indent="-514350">
              <a:buFont typeface="+mj-lt"/>
              <a:buAutoNum type="arabicPeriod"/>
            </a:pPr>
            <a:r>
              <a:rPr lang="en-US" dirty="0" smtClean="0"/>
              <a:t>Substitute back into the first equation</a:t>
            </a:r>
          </a:p>
          <a:p>
            <a:pPr marL="1051560" lvl="1" indent="-514350">
              <a:buFont typeface="+mj-lt"/>
              <a:buAutoNum type="arabicPeriod"/>
            </a:pPr>
            <a:r>
              <a:rPr lang="en-US" dirty="0" smtClean="0"/>
              <a:t>Solve for the second variable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187512"/>
            <a:ext cx="18288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143000"/>
                <a:ext cx="4038600" cy="3938540"/>
              </a:xfrm>
            </p:spPr>
            <p:txBody>
              <a:bodyPr>
                <a:normAutofit fontScale="92500" lnSpcReduction="20000"/>
              </a:bodyPr>
              <a:lstStyle/>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𝑥</m:t>
                      </m:r>
                      <m:r>
                        <a:rPr lang="en-US" sz="3200" b="0" i="1" smtClean="0">
                          <a:latin typeface="Cambria Math"/>
                        </a:rPr>
                        <m:t>+</m:t>
                      </m:r>
                      <m:r>
                        <a:rPr lang="en-US" sz="3200" b="0" i="1" smtClean="0">
                          <a:latin typeface="Cambria Math"/>
                        </a:rPr>
                        <m:t>2</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m:t>
                      </m:r>
                      <m:r>
                        <a:rPr lang="en-US" sz="3200" b="0" i="1" smtClean="0">
                          <a:latin typeface="Cambria Math"/>
                        </a:rPr>
                        <m:t>𝑦</m:t>
                      </m:r>
                      <m:r>
                        <a:rPr lang="en-US" sz="3200" b="0" i="1" smtClean="0">
                          <a:latin typeface="Cambria Math"/>
                        </a:rPr>
                        <m:t>=</m:t>
                      </m:r>
                      <m:r>
                        <a:rPr lang="en-US" sz="3200" b="0" i="1" smtClean="0">
                          <a:latin typeface="Cambria Math"/>
                        </a:rPr>
                        <m:t>8</m:t>
                      </m:r>
                    </m:oMath>
                  </m:oMathPara>
                </a14:m>
                <a:endParaRPr lang="en-US" sz="3200" b="0" dirty="0" smtClean="0"/>
              </a:p>
              <a:p>
                <a:pPr marL="109728" indent="0">
                  <a:buNone/>
                </a:pPr>
                <a:endParaRPr lang="en-US" sz="320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       </m:t>
                      </m:r>
                      <m:r>
                        <a:rPr lang="en-US" sz="3200" b="0" i="1" smtClean="0">
                          <a:latin typeface="Cambria Math"/>
                        </a:rPr>
                        <m:t>𝑦</m:t>
                      </m:r>
                      <m:r>
                        <a:rPr lang="en-US" sz="3200" b="0" i="1" smtClean="0">
                          <a:latin typeface="Cambria Math"/>
                        </a:rPr>
                        <m:t>    =</m:t>
                      </m:r>
                      <m:r>
                        <a:rPr lang="en-US" sz="3200" b="0" i="1" smtClean="0">
                          <a:latin typeface="Cambria Math"/>
                        </a:rPr>
                        <m:t>8</m:t>
                      </m:r>
                    </m:oMath>
                  </m:oMathPara>
                </a14:m>
                <a:endParaRPr lang="en-US" sz="320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3</m:t>
                      </m:r>
                      <m:r>
                        <a:rPr lang="en-US" sz="3200" b="0" i="1" smtClean="0">
                          <a:latin typeface="Cambria Math"/>
                        </a:rPr>
                        <m:t>𝑥</m:t>
                      </m:r>
                      <m:r>
                        <a:rPr lang="en-US" sz="3200" b="0" i="1" smtClean="0">
                          <a:latin typeface="Cambria Math"/>
                        </a:rPr>
                        <m:t>+</m:t>
                      </m:r>
                      <m:r>
                        <a:rPr lang="en-US" sz="3200" b="0" i="1" smtClean="0">
                          <a:latin typeface="Cambria Math"/>
                        </a:rPr>
                        <m:t>2</m:t>
                      </m:r>
                      <m:r>
                        <a:rPr lang="en-US" sz="3200" b="0" i="1" smtClean="0">
                          <a:latin typeface="Cambria Math"/>
                        </a:rPr>
                        <m:t>=</m:t>
                      </m:r>
                      <m:r>
                        <a:rPr lang="en-US" sz="3200" b="0" i="1" smtClean="0">
                          <a:latin typeface="Cambria Math"/>
                        </a:rPr>
                        <m:t>8</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3</m:t>
                      </m:r>
                      <m:r>
                        <a:rPr lang="en-US" sz="3200" b="0" i="1" smtClean="0">
                          <a:latin typeface="Cambria Math"/>
                        </a:rPr>
                        <m:t>𝑥</m:t>
                      </m:r>
                      <m:r>
                        <a:rPr lang="en-US" sz="3200" b="0" i="1" smtClean="0">
                          <a:latin typeface="Cambria Math"/>
                        </a:rPr>
                        <m:t>=</m:t>
                      </m:r>
                      <m:r>
                        <a:rPr lang="en-US" sz="3200" b="0" i="1" smtClean="0">
                          <a:latin typeface="Cambria Math"/>
                        </a:rPr>
                        <m:t>6</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𝑥</m:t>
                      </m:r>
                      <m:r>
                        <a:rPr lang="en-US" sz="3200" b="0" i="1" smtClean="0">
                          <a:latin typeface="Cambria Math"/>
                        </a:rPr>
                        <m:t>=</m:t>
                      </m:r>
                      <m:r>
                        <a:rPr lang="en-US" sz="3200" b="0" i="1" smtClean="0">
                          <a:latin typeface="Cambria Math"/>
                        </a:rPr>
                        <m:t>2</m:t>
                      </m:r>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524000"/>
                <a:ext cx="4038600" cy="5251387"/>
              </a:xfr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143000"/>
                <a:ext cx="4038600" cy="3938540"/>
              </a:xfrm>
            </p:spPr>
            <p:txBody>
              <a:bodyPr>
                <a:normAutofit fontScale="92500" lnSpcReduction="2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𝑥</m:t>
                      </m:r>
                      <m:r>
                        <a:rPr lang="en-US" sz="3200" b="0" i="1" smtClean="0">
                          <a:latin typeface="Cambria Math"/>
                        </a:rPr>
                        <m:t>+</m:t>
                      </m:r>
                      <m:r>
                        <a:rPr lang="en-US" sz="3200" b="0" i="1" smtClean="0">
                          <a:latin typeface="Cambria Math"/>
                        </a:rPr>
                        <m:t>2</m:t>
                      </m:r>
                    </m:oMath>
                  </m:oMathPara>
                </a14:m>
                <a:endParaRPr lang="en-US" sz="3200" b="0" dirty="0" smtClean="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4</m:t>
                      </m:r>
                    </m:oMath>
                  </m:oMathPara>
                </a14:m>
                <a:endParaRPr lang="en-US" sz="3200" dirty="0" smtClean="0"/>
              </a:p>
              <a:p>
                <a:pPr marL="109728" indent="0">
                  <a:buNone/>
                </a:pPr>
                <a:endParaRPr lang="en-US" sz="3200" dirty="0"/>
              </a:p>
              <a:p>
                <a:pPr marL="109728" indent="0">
                  <a:buNone/>
                </a:pPr>
                <a:endParaRPr lang="en-US" sz="3200" dirty="0" smtClean="0"/>
              </a:p>
              <a:p>
                <a:pPr marL="109728" indent="0">
                  <a:buNone/>
                </a:pPr>
                <a:endParaRPr lang="en-US" sz="3200" dirty="0"/>
              </a:p>
              <a:p>
                <a:pPr marL="109728" indent="0">
                  <a:buNone/>
                </a:pPr>
                <a14:m>
                  <m:oMathPara xmlns:m="http://schemas.openxmlformats.org/officeDocument/2006/math">
                    <m:oMathParaPr>
                      <m:jc m:val="centerGroup"/>
                    </m:oMathParaPr>
                    <m:oMath xmlns:m="http://schemas.openxmlformats.org/officeDocument/2006/math">
                      <m:r>
                        <a:rPr lang="en-US" sz="11600" b="0" i="1" smtClean="0">
                          <a:latin typeface="Cambria Math"/>
                        </a:rPr>
                        <m:t>(</m:t>
                      </m:r>
                      <m:r>
                        <a:rPr lang="en-US" sz="11600" b="0" i="1" smtClean="0">
                          <a:latin typeface="Cambria Math"/>
                        </a:rPr>
                        <m:t>2</m:t>
                      </m:r>
                      <m:r>
                        <a:rPr lang="en-US" sz="11600" b="0" i="1" smtClean="0">
                          <a:latin typeface="Cambria Math"/>
                        </a:rPr>
                        <m:t>,</m:t>
                      </m:r>
                      <m:r>
                        <a:rPr lang="en-US" sz="11600" b="0" i="1" smtClean="0">
                          <a:latin typeface="Cambria Math"/>
                        </a:rPr>
                        <m:t>4</m:t>
                      </m:r>
                      <m:r>
                        <a:rPr lang="en-US" sz="11600" b="0" i="1" smtClean="0">
                          <a:latin typeface="Cambria Math"/>
                        </a:rPr>
                        <m:t>)</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524000"/>
                <a:ext cx="4038600" cy="5251387"/>
              </a:xfr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00200" y="2434590"/>
                <a:ext cx="1230658" cy="5847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a:rPr>
                        <m:t>𝑥</m:t>
                      </m:r>
                      <m:r>
                        <a:rPr lang="en-US" sz="3200" b="0" i="1" smtClean="0">
                          <a:solidFill>
                            <a:srgbClr val="0070C0"/>
                          </a:solidFill>
                          <a:latin typeface="Cambria Math"/>
                        </a:rPr>
                        <m:t>+</m:t>
                      </m:r>
                      <m:r>
                        <a:rPr lang="en-US" sz="3200" b="0" i="1" smtClean="0">
                          <a:solidFill>
                            <a:srgbClr val="0070C0"/>
                          </a:solidFill>
                          <a:latin typeface="Cambria Math"/>
                        </a:rPr>
                        <m:t>2</m:t>
                      </m:r>
                    </m:oMath>
                  </m:oMathPara>
                </a14:m>
                <a:endParaRPr lang="en-US" dirty="0">
                  <a:solidFill>
                    <a:srgbClr val="0070C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00200" y="2705100"/>
                <a:ext cx="1230658"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00802" y="1143000"/>
                <a:ext cx="511679" cy="5847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a:rPr>
                        <m:t>2</m:t>
                      </m:r>
                    </m:oMath>
                  </m:oMathPara>
                </a14:m>
                <a:endParaRPr lang="en-US"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00800" y="1524000"/>
                <a:ext cx="511679" cy="584775"/>
              </a:xfrm>
              <a:prstGeom prst="rect">
                <a:avLst/>
              </a:prstGeom>
              <a:blipFill rotWithShape="1">
                <a:blip r:embed="rId6"/>
                <a:stretch>
                  <a:fillRect/>
                </a:stretch>
              </a:blipFill>
            </p:spPr>
            <p:txBody>
              <a:bodyPr/>
              <a:lstStyle/>
              <a:p>
                <a:r>
                  <a:rPr lang="en-US">
                    <a:noFill/>
                  </a:rPr>
                  <a:t> </a:t>
                </a:r>
              </a:p>
            </p:txBody>
          </p:sp>
        </mc:Fallback>
      </mc:AlternateContent>
      <p:sp>
        <p:nvSpPr>
          <p:cNvPr id="8" name="Left Arrow 7"/>
          <p:cNvSpPr/>
          <p:nvPr/>
        </p:nvSpPr>
        <p:spPr>
          <a:xfrm>
            <a:off x="2590800" y="644587"/>
            <a:ext cx="3200400" cy="14859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y</a:t>
            </a:r>
            <a:r>
              <a:rPr lang="en-US" sz="2400" dirty="0" smtClean="0"/>
              <a:t> is the same thing as x + 2</a:t>
            </a:r>
            <a:endParaRPr lang="en-US" sz="2400" dirty="0"/>
          </a:p>
        </p:txBody>
      </p:sp>
    </p:spTree>
    <p:extLst>
      <p:ext uri="{BB962C8B-B14F-4D97-AF65-F5344CB8AC3E}">
        <p14:creationId xmlns:p14="http://schemas.microsoft.com/office/powerpoint/2010/main" val="8330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500"/>
                            </p:stCondLst>
                            <p:childTnLst>
                              <p:par>
                                <p:cTn id="33" presetID="53" presetClass="exit" presetSubtype="32" fill="hold" grpId="1" nodeType="after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par>
                          <p:cTn id="38" fill="hold">
                            <p:stCondLst>
                              <p:cond delay="1000"/>
                            </p:stCondLst>
                            <p:childTnLst>
                              <p:par>
                                <p:cTn id="39" presetID="53" presetClass="exit" presetSubtype="32" fill="hold" grpId="1" nodeType="after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uiExpand="1" build="p"/>
      <p:bldP spid="4" grpId="0" uiExpand="1" build="p"/>
      <p:bldP spid="5" grpId="0" animBg="1"/>
      <p:bldP spid="6" grpId="0"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rot="2917408">
            <a:off x="914310" y="1965842"/>
            <a:ext cx="1771650" cy="12954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x is by itself.  Solve for it.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200150"/>
                <a:ext cx="4495800" cy="3881390"/>
              </a:xfrm>
            </p:spPr>
            <p:txBody>
              <a:bodyPr>
                <a:normAutofit fontScale="77500" lnSpcReduction="20000"/>
              </a:bodyPr>
              <a:lstStyle/>
              <a:p>
                <a:pPr marL="109728" indent="0">
                  <a:buNone/>
                </a:pPr>
                <a14:m>
                  <m:oMathPara xmlns:m="http://schemas.openxmlformats.org/officeDocument/2006/math">
                    <m:oMathParaPr>
                      <m:jc m:val="left"/>
                    </m:oMathParaPr>
                    <m:oMath xmlns:m="http://schemas.openxmlformats.org/officeDocument/2006/math">
                      <m:eqArr>
                        <m:eqArrPr>
                          <m:ctrlPr>
                            <a:rPr lang="en-US" sz="3200" b="0" i="1" smtClean="0">
                              <a:latin typeface="Cambria Math" panose="02040503050406030204" pitchFamily="18" charset="0"/>
                            </a:rPr>
                          </m:ctrlPr>
                        </m:eqArrPr>
                        <m:e>
                          <m:r>
                            <a:rPr lang="en-US" sz="3200" b="0" i="1" smtClean="0">
                              <a:latin typeface="Cambria Math"/>
                            </a:rPr>
                            <m:t>3&amp;</m:t>
                          </m:r>
                          <m:r>
                            <a:rPr lang="en-US" sz="3200" b="0" i="1" smtClean="0">
                              <a:latin typeface="Cambria Math"/>
                            </a:rPr>
                            <m:t>𝑥</m:t>
                          </m:r>
                          <m:r>
                            <a:rPr lang="en-US" sz="3200" b="0" i="1" smtClean="0">
                              <a:latin typeface="Cambria Math"/>
                            </a:rPr>
                            <m:t>+2&amp;</m:t>
                          </m:r>
                          <m:r>
                            <a:rPr lang="en-US" sz="3200" b="0" i="1" smtClean="0">
                              <a:latin typeface="Cambria Math"/>
                            </a:rPr>
                            <m:t>𝑦</m:t>
                          </m:r>
                          <m:r>
                            <a:rPr lang="en-US" sz="3200" b="0" i="1" smtClean="0">
                              <a:latin typeface="Cambria Math"/>
                            </a:rPr>
                            <m:t>&amp;=&amp;8</m:t>
                          </m:r>
                        </m:e>
                        <m:e>
                          <m:r>
                            <a:rPr lang="en-US" sz="3200" b="0" i="1" smtClean="0">
                              <a:latin typeface="Cambria Math"/>
                            </a:rPr>
                            <m:t>&amp;</m:t>
                          </m:r>
                          <m:r>
                            <a:rPr lang="en-US" sz="3200" b="0" i="1" smtClean="0">
                              <a:latin typeface="Cambria Math"/>
                            </a:rPr>
                            <m:t>𝑥</m:t>
                          </m:r>
                          <m:r>
                            <a:rPr lang="en-US" sz="3200" b="0" i="1" smtClean="0">
                              <a:latin typeface="Cambria Math"/>
                            </a:rPr>
                            <m:t>+4&amp;</m:t>
                          </m:r>
                          <m:r>
                            <a:rPr lang="en-US" sz="3200" b="0" i="1" smtClean="0">
                              <a:latin typeface="Cambria Math"/>
                            </a:rPr>
                            <m:t>𝑦</m:t>
                          </m:r>
                          <m:r>
                            <a:rPr lang="en-US" sz="3200" b="0" i="1" smtClean="0">
                              <a:latin typeface="Cambria Math"/>
                            </a:rPr>
                            <m:t>&amp;=−&amp;4</m:t>
                          </m:r>
                        </m:e>
                      </m:eqArr>
                    </m:oMath>
                  </m:oMathPara>
                </a14:m>
                <a:endParaRPr lang="en-US" sz="3200" dirty="0" smtClean="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𝑥</m:t>
                      </m:r>
                      <m:r>
                        <a:rPr lang="en-US" sz="3200" b="0" i="1" smtClean="0">
                          <a:latin typeface="Cambria Math"/>
                        </a:rPr>
                        <m:t>=−4</m:t>
                      </m:r>
                      <m:r>
                        <a:rPr lang="en-US" sz="3200" b="0" i="1" smtClean="0">
                          <a:latin typeface="Cambria Math"/>
                        </a:rPr>
                        <m:t>𝑦</m:t>
                      </m:r>
                      <m:r>
                        <a:rPr lang="en-US" sz="3200" b="0" i="1" smtClean="0">
                          <a:latin typeface="Cambria Math"/>
                        </a:rPr>
                        <m:t>−4</m:t>
                      </m:r>
                    </m:oMath>
                  </m:oMathPara>
                </a14:m>
                <a:endParaRPr lang="en-US" sz="3200" b="0" dirty="0" smtClean="0"/>
              </a:p>
              <a:p>
                <a:pPr marL="109728" indent="0">
                  <a:buNone/>
                </a:pPr>
                <a:endParaRPr lang="en-US" sz="320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3        </m:t>
                      </m:r>
                      <m:r>
                        <a:rPr lang="en-US" sz="3200" b="0" i="1" smtClean="0">
                          <a:latin typeface="Cambria Math"/>
                        </a:rPr>
                        <m:t>𝑥</m:t>
                      </m:r>
                      <m:r>
                        <a:rPr lang="en-US" sz="3200" b="0" i="1" smtClean="0">
                          <a:latin typeface="Cambria Math"/>
                        </a:rPr>
                        <m:t>            +2</m:t>
                      </m:r>
                      <m:r>
                        <a:rPr lang="en-US" sz="3200" b="0" i="1" smtClean="0">
                          <a:latin typeface="Cambria Math"/>
                        </a:rPr>
                        <m:t>𝑦</m:t>
                      </m:r>
                      <m:r>
                        <a:rPr lang="en-US" sz="3200" b="0" i="1" smtClean="0">
                          <a:latin typeface="Cambria Math"/>
                        </a:rPr>
                        <m:t>=8</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−12</m:t>
                      </m:r>
                      <m:r>
                        <a:rPr lang="en-US" sz="3200" b="0" i="1" smtClean="0">
                          <a:latin typeface="Cambria Math"/>
                        </a:rPr>
                        <m:t>𝑦</m:t>
                      </m:r>
                      <m:r>
                        <a:rPr lang="en-US" sz="3200" b="0" i="1" smtClean="0">
                          <a:latin typeface="Cambria Math"/>
                        </a:rPr>
                        <m:t>−12+2</m:t>
                      </m:r>
                      <m:r>
                        <a:rPr lang="en-US" sz="3200" b="0" i="1" smtClean="0">
                          <a:latin typeface="Cambria Math"/>
                        </a:rPr>
                        <m:t>𝑦</m:t>
                      </m:r>
                      <m:r>
                        <a:rPr lang="en-US" sz="3200" b="0" i="1" smtClean="0">
                          <a:latin typeface="Cambria Math"/>
                        </a:rPr>
                        <m:t>=8</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−10</m:t>
                      </m:r>
                      <m:r>
                        <a:rPr lang="en-US" sz="3200" b="0" i="1" smtClean="0">
                          <a:latin typeface="Cambria Math"/>
                        </a:rPr>
                        <m:t>𝑦</m:t>
                      </m:r>
                      <m:r>
                        <a:rPr lang="en-US" sz="3200" b="0" i="1" smtClean="0">
                          <a:latin typeface="Cambria Math"/>
                        </a:rPr>
                        <m:t>−12=8</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−10</m:t>
                      </m:r>
                      <m:r>
                        <a:rPr lang="en-US" sz="3200" b="0" i="1" smtClean="0">
                          <a:latin typeface="Cambria Math"/>
                        </a:rPr>
                        <m:t>𝑦</m:t>
                      </m:r>
                      <m:r>
                        <a:rPr lang="en-US" sz="3200" b="0" i="1" smtClean="0">
                          <a:latin typeface="Cambria Math"/>
                        </a:rPr>
                        <m:t>=20</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𝑦</m:t>
                      </m:r>
                      <m:r>
                        <a:rPr lang="en-US" sz="3200" b="0" i="1" smtClean="0">
                          <a:latin typeface="Cambria Math"/>
                        </a:rPr>
                        <m:t>=−2</m:t>
                      </m:r>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600200"/>
                <a:ext cx="4495800" cy="5175187"/>
              </a:xfrm>
              <a:blipFill rotWithShape="1">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200150"/>
                <a:ext cx="4038600" cy="3881390"/>
              </a:xfrm>
            </p:spPr>
            <p:txBody>
              <a:bodyPr>
                <a:normAutofit fontScale="77500" lnSpcReduction="2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𝑥</m:t>
                      </m:r>
                      <m:r>
                        <a:rPr lang="en-US" sz="3200" b="0" i="1" smtClean="0">
                          <a:latin typeface="Cambria Math"/>
                        </a:rPr>
                        <m:t>=−4     </m:t>
                      </m:r>
                      <m:r>
                        <a:rPr lang="en-US" sz="3200" b="0" i="1" smtClean="0">
                          <a:latin typeface="Cambria Math"/>
                        </a:rPr>
                        <m:t>𝑦</m:t>
                      </m:r>
                      <m:r>
                        <a:rPr lang="en-US" sz="3200" b="0" i="1" smtClean="0">
                          <a:latin typeface="Cambria Math"/>
                        </a:rPr>
                        <m:t>   −4</m:t>
                      </m:r>
                    </m:oMath>
                  </m:oMathPara>
                </a14:m>
                <a:endParaRPr lang="en-US" sz="3200" b="0" dirty="0" smtClean="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𝑥</m:t>
                      </m:r>
                      <m:r>
                        <a:rPr lang="en-US" sz="3200" b="0" i="1" smtClean="0">
                          <a:latin typeface="Cambria Math"/>
                        </a:rPr>
                        <m:t>=4</m:t>
                      </m:r>
                    </m:oMath>
                  </m:oMathPara>
                </a14:m>
                <a:endParaRPr lang="en-US" sz="3200" b="0" dirty="0" smtClean="0"/>
              </a:p>
              <a:p>
                <a:pPr marL="109728" indent="0">
                  <a:buNone/>
                </a:pPr>
                <a:endParaRPr lang="en-US" sz="3200" dirty="0" smtClean="0"/>
              </a:p>
              <a:p>
                <a:pPr marL="109728" indent="0">
                  <a:buNone/>
                </a:pPr>
                <a:endParaRPr lang="en-US" sz="3200" dirty="0"/>
              </a:p>
              <a:p>
                <a:pPr marL="109728" indent="0">
                  <a:buNone/>
                </a:pPr>
                <a:endParaRPr lang="en-US" sz="3200" dirty="0" smtClean="0"/>
              </a:p>
              <a:p>
                <a:pPr marL="109728" indent="0">
                  <a:buNone/>
                </a:pPr>
                <a14:m>
                  <m:oMathPara xmlns:m="http://schemas.openxmlformats.org/officeDocument/2006/math">
                    <m:oMathParaPr>
                      <m:jc m:val="centerGroup"/>
                    </m:oMathParaPr>
                    <m:oMath xmlns:m="http://schemas.openxmlformats.org/officeDocument/2006/math">
                      <m:r>
                        <a:rPr lang="en-US" sz="8000" b="0" i="1" smtClean="0">
                          <a:latin typeface="Cambria Math"/>
                        </a:rPr>
                        <m:t>(4,−2)</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600200"/>
                <a:ext cx="4038600" cy="5175187"/>
              </a:xfr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38200" y="2948964"/>
                <a:ext cx="16764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a:rPr>
                        <m:t>(−4</m:t>
                      </m:r>
                      <m:r>
                        <a:rPr lang="en-US" sz="2400" b="0" i="1" smtClean="0">
                          <a:solidFill>
                            <a:srgbClr val="0070C0"/>
                          </a:solidFill>
                          <a:latin typeface="Cambria Math"/>
                        </a:rPr>
                        <m:t>𝑦</m:t>
                      </m:r>
                      <m:r>
                        <a:rPr lang="en-US" sz="2400" b="0" i="1" smtClean="0">
                          <a:solidFill>
                            <a:srgbClr val="0070C0"/>
                          </a:solidFill>
                          <a:latin typeface="Cambria Math"/>
                        </a:rPr>
                        <m:t>−4)</m:t>
                      </m:r>
                    </m:oMath>
                  </m:oMathPara>
                </a14:m>
                <a:endParaRPr lang="en-US" sz="1400" dirty="0">
                  <a:solidFill>
                    <a:srgbClr val="0070C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38200" y="2948964"/>
                <a:ext cx="1676400" cy="461665"/>
              </a:xfrm>
              <a:prstGeom prst="rect">
                <a:avLst/>
              </a:prstGeom>
              <a:blipFill rotWithShape="1">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77000" y="1195685"/>
                <a:ext cx="7620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a:rPr>
                        <m:t>(−2)</m:t>
                      </m:r>
                    </m:oMath>
                  </m:oMathPara>
                </a14:m>
                <a:endParaRPr lang="en-US" sz="14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77000" y="1195685"/>
                <a:ext cx="762000" cy="461665"/>
              </a:xfrm>
              <a:prstGeom prst="rect">
                <a:avLst/>
              </a:prstGeom>
              <a:blipFill rotWithShape="1">
                <a:blip r:embed="rId6"/>
                <a:stretch>
                  <a:fillRect l="-7200" r="-16000" b="-18421"/>
                </a:stretch>
              </a:blipFill>
            </p:spPr>
            <p:txBody>
              <a:bodyPr/>
              <a:lstStyle/>
              <a:p>
                <a:r>
                  <a:rPr lang="en-US">
                    <a:noFill/>
                  </a:rPr>
                  <a:t> </a:t>
                </a:r>
              </a:p>
            </p:txBody>
          </p:sp>
        </mc:Fallback>
      </mc:AlternateContent>
    </p:spTree>
    <p:extLst>
      <p:ext uri="{BB962C8B-B14F-4D97-AF65-F5344CB8AC3E}">
        <p14:creationId xmlns:p14="http://schemas.microsoft.com/office/powerpoint/2010/main" val="20016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uiExpand="1" build="p"/>
      <p:bldP spid="4" grpId="0" uiExpand="1" build="p"/>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p:sp>
        <p:nvSpPr>
          <p:cNvPr id="3" name="Content Placeholder 2"/>
          <p:cNvSpPr>
            <a:spLocks noGrp="1"/>
          </p:cNvSpPr>
          <p:nvPr>
            <p:ph idx="1"/>
          </p:nvPr>
        </p:nvSpPr>
        <p:spPr/>
        <p:txBody>
          <a:bodyPr>
            <a:normAutofit lnSpcReduction="10000"/>
          </a:bodyPr>
          <a:lstStyle/>
          <a:p>
            <a:r>
              <a:rPr lang="en-US" dirty="0" smtClean="0"/>
              <a:t>Elimination</a:t>
            </a:r>
          </a:p>
          <a:p>
            <a:pPr marL="1051560" lvl="1" indent="-514350">
              <a:buFont typeface="+mj-lt"/>
              <a:buAutoNum type="arabicPeriod"/>
            </a:pPr>
            <a:r>
              <a:rPr lang="en-US" dirty="0" smtClean="0"/>
              <a:t>Line up the equations into columns</a:t>
            </a:r>
          </a:p>
          <a:p>
            <a:pPr marL="1051560" lvl="1" indent="-514350">
              <a:buFont typeface="+mj-lt"/>
              <a:buAutoNum type="arabicPeriod"/>
            </a:pPr>
            <a:r>
              <a:rPr lang="en-US" dirty="0" smtClean="0"/>
              <a:t>Multiply one or both equations by numbers so that one variable has the same coefficient, but opposite sign</a:t>
            </a:r>
          </a:p>
          <a:p>
            <a:pPr marL="1051560" lvl="1" indent="-514350">
              <a:buFont typeface="+mj-lt"/>
              <a:buAutoNum type="arabicPeriod"/>
            </a:pPr>
            <a:r>
              <a:rPr lang="en-US" dirty="0" smtClean="0"/>
              <a:t>Add the equations</a:t>
            </a:r>
          </a:p>
          <a:p>
            <a:pPr marL="1051560" lvl="1" indent="-514350">
              <a:buFont typeface="+mj-lt"/>
              <a:buAutoNum type="arabicPeriod"/>
            </a:pPr>
            <a:r>
              <a:rPr lang="en-US" dirty="0" smtClean="0"/>
              <a:t>Solve the resulting equation</a:t>
            </a:r>
          </a:p>
          <a:p>
            <a:pPr marL="1051560" lvl="1" indent="-514350">
              <a:buFont typeface="+mj-lt"/>
              <a:buAutoNum type="arabicPeriod"/>
            </a:pPr>
            <a:r>
              <a:rPr lang="en-US" dirty="0" smtClean="0"/>
              <a:t>Substitute the value into one original equation and solve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371600"/>
                <a:ext cx="4038600" cy="3709940"/>
              </a:xfrm>
            </p:spPr>
            <p:txBody>
              <a:bodyPr>
                <a:normAutofit fontScale="92500" lnSpcReduction="10000"/>
              </a:bodyPr>
              <a:lstStyle/>
              <a:p>
                <a:pPr marL="109728" indent="0">
                  <a:buNone/>
                </a:pPr>
                <a14:m>
                  <m:oMathPara xmlns:m="http://schemas.openxmlformats.org/officeDocument/2006/math">
                    <m:oMathParaPr>
                      <m:jc m:val="centerGroup"/>
                    </m:oMathParaPr>
                    <m:oMath xmlns:m="http://schemas.openxmlformats.org/officeDocument/2006/math">
                      <m:eqArr>
                        <m:eqArrPr>
                          <m:ctrlPr>
                            <a:rPr lang="en-US" sz="3200" b="0" i="1" smtClean="0">
                              <a:latin typeface="Cambria Math" panose="02040503050406030204" pitchFamily="18" charset="0"/>
                            </a:rPr>
                          </m:ctrlPr>
                        </m:eqArrPr>
                        <m:e>
                          <m:r>
                            <a:rPr lang="en-US" sz="3200" b="0" i="1" smtClean="0">
                              <a:latin typeface="Cambria Math"/>
                            </a:rPr>
                            <m:t>2</m:t>
                          </m:r>
                          <m:r>
                            <a:rPr lang="en-US" sz="3200" b="0" i="1" smtClean="0">
                              <a:latin typeface="Cambria Math"/>
                            </a:rPr>
                            <m:t>&amp;</m:t>
                          </m:r>
                          <m:r>
                            <a:rPr lang="en-US" sz="3200" b="0" i="1" smtClean="0">
                              <a:latin typeface="Cambria Math"/>
                            </a:rPr>
                            <m:t>𝑥</m:t>
                          </m:r>
                          <m:r>
                            <a:rPr lang="en-US" sz="3200" b="0" i="1" smtClean="0">
                              <a:latin typeface="Cambria Math"/>
                            </a:rPr>
                            <m:t>−</m:t>
                          </m:r>
                          <m:r>
                            <a:rPr lang="en-US" sz="3200" b="0" i="1" smtClean="0">
                              <a:latin typeface="Cambria Math"/>
                            </a:rPr>
                            <m:t>3</m:t>
                          </m:r>
                          <m:r>
                            <a:rPr lang="en-US" sz="3200" b="0" i="1" smtClean="0">
                              <a:latin typeface="Cambria Math"/>
                            </a:rPr>
                            <m:t>&amp;</m:t>
                          </m:r>
                          <m:r>
                            <a:rPr lang="en-US" sz="3200" b="0" i="1" smtClean="0">
                              <a:latin typeface="Cambria Math"/>
                            </a:rPr>
                            <m:t>𝑦</m:t>
                          </m:r>
                          <m:r>
                            <a:rPr lang="en-US" sz="3200" b="0" i="1" smtClean="0">
                              <a:latin typeface="Cambria Math"/>
                            </a:rPr>
                            <m:t>&amp;=−</m:t>
                          </m:r>
                          <m:r>
                            <a:rPr lang="en-US" sz="3200" b="0" i="1" smtClean="0">
                              <a:latin typeface="Cambria Math"/>
                            </a:rPr>
                            <m:t>14</m:t>
                          </m:r>
                        </m:e>
                        <m:e>
                          <m:r>
                            <a:rPr lang="en-US" sz="3200" b="0" i="1" smtClean="0">
                              <a:latin typeface="Cambria Math"/>
                            </a:rPr>
                            <m:t>3</m:t>
                          </m:r>
                          <m:r>
                            <a:rPr lang="en-US" sz="3200" b="0" i="1" smtClean="0">
                              <a:latin typeface="Cambria Math"/>
                            </a:rPr>
                            <m:t>&amp;</m:t>
                          </m:r>
                          <m:r>
                            <a:rPr lang="en-US" sz="3200" b="0" i="1" smtClean="0">
                              <a:latin typeface="Cambria Math"/>
                            </a:rPr>
                            <m:t>𝑥</m:t>
                          </m:r>
                          <m:r>
                            <a:rPr lang="en-US" sz="3200" b="0" i="1" smtClean="0">
                              <a:latin typeface="Cambria Math"/>
                            </a:rPr>
                            <m:t>−&amp;</m:t>
                          </m:r>
                          <m:r>
                            <a:rPr lang="en-US" sz="3200" b="0" i="1" smtClean="0">
                              <a:latin typeface="Cambria Math"/>
                            </a:rPr>
                            <m:t>𝑦</m:t>
                          </m:r>
                          <m:r>
                            <a:rPr lang="en-US" sz="3200" b="0" i="1" smtClean="0">
                              <a:latin typeface="Cambria Math"/>
                            </a:rPr>
                            <m:t>&amp;=−</m:t>
                          </m:r>
                          <m:r>
                            <a:rPr lang="en-US" sz="3200" b="0" i="1" smtClean="0">
                              <a:latin typeface="Cambria Math"/>
                            </a:rPr>
                            <m:t>7</m:t>
                          </m:r>
                        </m:e>
                      </m:eqArr>
                    </m:oMath>
                  </m:oMathPara>
                </a14:m>
                <a:endParaRPr lang="en-US" sz="3200" b="0" dirty="0" smtClean="0"/>
              </a:p>
              <a:p>
                <a:pPr marL="109728" indent="0">
                  <a:buNone/>
                </a:pPr>
                <a:endParaRPr lang="en-US" sz="320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   </m:t>
                      </m:r>
                      <m:r>
                        <a:rPr lang="en-US" sz="3200" b="0" i="1" smtClean="0">
                          <a:latin typeface="Cambria Math"/>
                        </a:rPr>
                        <m:t>2</m:t>
                      </m:r>
                      <m:r>
                        <a:rPr lang="en-US" sz="3200" b="0" i="1" smtClean="0">
                          <a:latin typeface="Cambria Math"/>
                        </a:rPr>
                        <m:t>𝑥</m:t>
                      </m:r>
                      <m:r>
                        <a:rPr lang="en-US" sz="3200" b="0" i="1" smtClean="0">
                          <a:latin typeface="Cambria Math"/>
                        </a:rPr>
                        <m:t>−</m:t>
                      </m:r>
                      <m:r>
                        <a:rPr lang="en-US" sz="3200" b="0" i="1" smtClean="0">
                          <a:latin typeface="Cambria Math"/>
                        </a:rPr>
                        <m:t>3</m:t>
                      </m:r>
                      <m:r>
                        <a:rPr lang="en-US" sz="3200" b="0" i="1" smtClean="0">
                          <a:latin typeface="Cambria Math"/>
                        </a:rPr>
                        <m:t>𝑦</m:t>
                      </m:r>
                      <m:r>
                        <a:rPr lang="en-US" sz="3200" b="0" i="1" smtClean="0">
                          <a:latin typeface="Cambria Math"/>
                        </a:rPr>
                        <m:t>=−</m:t>
                      </m:r>
                      <m:r>
                        <a:rPr lang="en-US" sz="3200" b="0" i="1" smtClean="0">
                          <a:latin typeface="Cambria Math"/>
                        </a:rPr>
                        <m:t>14</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m:t>
                      </m:r>
                      <m:r>
                        <a:rPr lang="en-US" sz="3200" b="0" i="1" smtClean="0">
                          <a:latin typeface="Cambria Math"/>
                        </a:rPr>
                        <m:t>9</m:t>
                      </m:r>
                      <m:r>
                        <a:rPr lang="en-US" sz="3200" b="0" i="1" smtClean="0">
                          <a:latin typeface="Cambria Math"/>
                        </a:rPr>
                        <m:t>𝑥</m:t>
                      </m:r>
                      <m:r>
                        <a:rPr lang="en-US" sz="3200" b="0" i="1" smtClean="0">
                          <a:latin typeface="Cambria Math"/>
                        </a:rPr>
                        <m:t>+</m:t>
                      </m:r>
                      <m:r>
                        <a:rPr lang="en-US" sz="3200" b="0" i="1" smtClean="0">
                          <a:latin typeface="Cambria Math"/>
                        </a:rPr>
                        <m:t>3</m:t>
                      </m:r>
                      <m:r>
                        <a:rPr lang="en-US" sz="3200" b="0" i="1" smtClean="0">
                          <a:latin typeface="Cambria Math"/>
                        </a:rPr>
                        <m:t>𝑦</m:t>
                      </m:r>
                      <m:r>
                        <a:rPr lang="en-US" sz="3200" b="0" i="1" smtClean="0">
                          <a:latin typeface="Cambria Math"/>
                        </a:rPr>
                        <m:t>=</m:t>
                      </m:r>
                      <m:r>
                        <a:rPr lang="en-US" sz="3200" b="0" i="1" smtClean="0">
                          <a:latin typeface="Cambria Math"/>
                        </a:rPr>
                        <m:t>21</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m:t>
                      </m:r>
                      <m:r>
                        <a:rPr lang="en-US" sz="3200" b="0" i="1" smtClean="0">
                          <a:latin typeface="Cambria Math"/>
                        </a:rPr>
                        <m:t>7</m:t>
                      </m:r>
                      <m:r>
                        <a:rPr lang="en-US" sz="3200" b="0" i="1" smtClean="0">
                          <a:latin typeface="Cambria Math"/>
                        </a:rPr>
                        <m:t>𝑥</m:t>
                      </m:r>
                      <m:r>
                        <a:rPr lang="en-US" sz="3200" b="0" i="1" smtClean="0">
                          <a:latin typeface="Cambria Math"/>
                        </a:rPr>
                        <m:t>           =</m:t>
                      </m:r>
                      <m:r>
                        <a:rPr lang="en-US" sz="3200" b="0" i="1" smtClean="0">
                          <a:latin typeface="Cambria Math"/>
                        </a:rPr>
                        <m:t>7</m:t>
                      </m:r>
                    </m:oMath>
                  </m:oMathPara>
                </a14:m>
                <a:endParaRPr lang="en-US" sz="3200" b="0" dirty="0" smtClean="0"/>
              </a:p>
              <a:p>
                <a:pPr marL="109728" indent="0">
                  <a:buNone/>
                </a:pPr>
                <a:endParaRPr lang="en-US" sz="320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𝑥</m:t>
                      </m:r>
                      <m:r>
                        <a:rPr lang="en-US" sz="3200" b="0" i="1" smtClean="0">
                          <a:latin typeface="Cambria Math"/>
                        </a:rPr>
                        <m:t>=−</m:t>
                      </m:r>
                      <m:r>
                        <a:rPr lang="en-US" sz="3200" b="0" i="1" smtClean="0">
                          <a:latin typeface="Cambria Math"/>
                        </a:rPr>
                        <m:t>1</m:t>
                      </m:r>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828800"/>
                <a:ext cx="4038600" cy="4946587"/>
              </a:xfr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371600"/>
                <a:ext cx="4038600" cy="3709940"/>
              </a:xfrm>
            </p:spPr>
            <p:txBody>
              <a:bodyPr>
                <a:normAutofit fontScale="92500" lnSpcReduction="1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m:t>
                      </m:r>
                      <m:r>
                        <a:rPr lang="en-US" sz="3200" b="0" i="1" smtClean="0">
                          <a:latin typeface="Cambria Math"/>
                        </a:rPr>
                        <m:t>    </m:t>
                      </m:r>
                      <m:r>
                        <a:rPr lang="en-US" sz="3200" b="0" i="1" smtClean="0">
                          <a:latin typeface="Cambria Math"/>
                        </a:rPr>
                        <m:t>𝑥</m:t>
                      </m:r>
                      <m:r>
                        <a:rPr lang="en-US" sz="3200" b="0" i="1" smtClean="0">
                          <a:latin typeface="Cambria Math"/>
                        </a:rPr>
                        <m:t>   −</m:t>
                      </m:r>
                      <m:r>
                        <a:rPr lang="en-US" sz="3200" b="0" i="1" smtClean="0">
                          <a:latin typeface="Cambria Math"/>
                        </a:rPr>
                        <m:t>3</m:t>
                      </m:r>
                      <m:r>
                        <a:rPr lang="en-US" sz="3200" b="0" i="1" smtClean="0">
                          <a:latin typeface="Cambria Math"/>
                        </a:rPr>
                        <m:t>𝑦</m:t>
                      </m:r>
                      <m:r>
                        <a:rPr lang="en-US" sz="3200" b="0" i="1" smtClean="0">
                          <a:latin typeface="Cambria Math"/>
                        </a:rPr>
                        <m:t>=−</m:t>
                      </m:r>
                      <m:r>
                        <a:rPr lang="en-US" sz="3200" b="0" i="1" smtClean="0">
                          <a:latin typeface="Cambria Math"/>
                        </a:rPr>
                        <m:t>14</m:t>
                      </m:r>
                    </m:oMath>
                  </m:oMathPara>
                </a14:m>
                <a:endParaRPr lang="en-US" sz="3200" b="0" dirty="0" smtClean="0"/>
              </a:p>
              <a:p>
                <a:pPr marL="109728" indent="0">
                  <a:buNone/>
                </a:pPr>
                <a14:m>
                  <m:oMathPara xmlns:m="http://schemas.openxmlformats.org/officeDocument/2006/math">
                    <m:oMathParaPr>
                      <m:jc m:val="center"/>
                    </m:oMathParaPr>
                    <m:oMath xmlns:m="http://schemas.openxmlformats.org/officeDocument/2006/math">
                      <m:r>
                        <a:rPr lang="en-US" sz="3200" b="0" i="1" smtClean="0">
                          <a:latin typeface="Cambria Math"/>
                        </a:rPr>
                        <m:t>−</m:t>
                      </m:r>
                      <m:r>
                        <a:rPr lang="en-US" sz="3200" b="0" i="1" smtClean="0">
                          <a:latin typeface="Cambria Math"/>
                        </a:rPr>
                        <m:t>2</m:t>
                      </m:r>
                      <m:r>
                        <a:rPr lang="en-US" sz="3200" b="0" i="1" smtClean="0">
                          <a:latin typeface="Cambria Math"/>
                        </a:rPr>
                        <m:t>−</m:t>
                      </m:r>
                      <m:r>
                        <a:rPr lang="en-US" sz="3200" b="0" i="1" smtClean="0">
                          <a:latin typeface="Cambria Math"/>
                        </a:rPr>
                        <m:t>3</m:t>
                      </m:r>
                      <m:r>
                        <a:rPr lang="en-US" sz="3200" b="0" i="1" smtClean="0">
                          <a:latin typeface="Cambria Math"/>
                        </a:rPr>
                        <m:t>𝑦</m:t>
                      </m:r>
                      <m:r>
                        <a:rPr lang="en-US" sz="3200" b="0" i="1" smtClean="0">
                          <a:latin typeface="Cambria Math"/>
                        </a:rPr>
                        <m:t>=−</m:t>
                      </m:r>
                      <m:r>
                        <a:rPr lang="en-US" sz="3200" b="0" i="1" smtClean="0">
                          <a:latin typeface="Cambria Math"/>
                        </a:rPr>
                        <m:t>14</m:t>
                      </m:r>
                    </m:oMath>
                  </m:oMathPara>
                </a14:m>
                <a:endParaRPr lang="en-US" sz="3200" b="0" dirty="0" smtClean="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m:t>
                      </m:r>
                      <m:r>
                        <a:rPr lang="en-US" sz="3200" b="0" i="1" smtClean="0">
                          <a:latin typeface="Cambria Math"/>
                        </a:rPr>
                        <m:t>3</m:t>
                      </m:r>
                      <m:r>
                        <a:rPr lang="en-US" sz="3200" b="0" i="1" smtClean="0">
                          <a:latin typeface="Cambria Math"/>
                        </a:rPr>
                        <m:t>𝑦</m:t>
                      </m:r>
                      <m:r>
                        <a:rPr lang="en-US" sz="3200" b="0" i="1" smtClean="0">
                          <a:latin typeface="Cambria Math"/>
                        </a:rPr>
                        <m:t>=−</m:t>
                      </m:r>
                      <m:r>
                        <a:rPr lang="en-US" sz="3200" b="0" i="1" smtClean="0">
                          <a:latin typeface="Cambria Math"/>
                        </a:rPr>
                        <m:t>12</m:t>
                      </m:r>
                    </m:oMath>
                  </m:oMathPara>
                </a14:m>
                <a:endParaRPr lang="en-US" sz="3200" b="0" dirty="0" smtClean="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4</m:t>
                      </m:r>
                    </m:oMath>
                  </m:oMathPara>
                </a14:m>
                <a:endParaRPr lang="en-US" sz="3200" b="0" dirty="0" smtClean="0"/>
              </a:p>
              <a:p>
                <a:pPr marL="109728" indent="0">
                  <a:buNone/>
                </a:pPr>
                <a14:m>
                  <m:oMathPara xmlns:m="http://schemas.openxmlformats.org/officeDocument/2006/math">
                    <m:oMathParaPr>
                      <m:jc m:val="centerGroup"/>
                    </m:oMathParaPr>
                    <m:oMath xmlns:m="http://schemas.openxmlformats.org/officeDocument/2006/math">
                      <m:r>
                        <a:rPr lang="en-US" sz="9600" b="0" i="1" smtClean="0">
                          <a:latin typeface="Cambria Math"/>
                        </a:rPr>
                        <m:t>(−</m:t>
                      </m:r>
                      <m:r>
                        <a:rPr lang="en-US" sz="9600" b="0" i="1" smtClean="0">
                          <a:latin typeface="Cambria Math"/>
                        </a:rPr>
                        <m:t>1</m:t>
                      </m:r>
                      <m:r>
                        <a:rPr lang="en-US" sz="9600" b="0" i="1" smtClean="0">
                          <a:latin typeface="Cambria Math"/>
                        </a:rPr>
                        <m:t>,</m:t>
                      </m:r>
                      <m:r>
                        <a:rPr lang="en-US" sz="9600" b="0" i="1" smtClean="0">
                          <a:latin typeface="Cambria Math"/>
                        </a:rPr>
                        <m:t>4</m:t>
                      </m:r>
                      <m:r>
                        <a:rPr lang="en-US" sz="9600" b="0" i="1" smtClean="0">
                          <a:latin typeface="Cambria Math"/>
                        </a:rPr>
                        <m:t>)</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828800"/>
                <a:ext cx="4038600" cy="4946587"/>
              </a:xfrm>
              <a:blipFill rotWithShape="1">
                <a:blip r:embed="rId4"/>
                <a:stretch>
                  <a:fillRect/>
                </a:stretch>
              </a:blipFill>
            </p:spPr>
            <p:txBody>
              <a:bodyPr/>
              <a:lstStyle/>
              <a:p>
                <a:r>
                  <a:rPr lang="en-US">
                    <a:noFill/>
                  </a:rPr>
                  <a:t> </a:t>
                </a:r>
              </a:p>
            </p:txBody>
          </p:sp>
        </mc:Fallback>
      </mc:AlternateContent>
      <p:cxnSp>
        <p:nvCxnSpPr>
          <p:cNvPr id="6" name="Straight Connector 5"/>
          <p:cNvCxnSpPr/>
          <p:nvPr/>
        </p:nvCxnSpPr>
        <p:spPr>
          <a:xfrm>
            <a:off x="609600" y="360045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1899" y="1714500"/>
                <a:ext cx="4572000" cy="58477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a:rPr>
                            <m:t>−</m:t>
                          </m:r>
                          <m:r>
                            <a:rPr lang="en-US" sz="3200" b="0" i="1" smtClean="0">
                              <a:solidFill>
                                <a:srgbClr val="0070C0"/>
                              </a:solidFill>
                              <a:latin typeface="Cambria Math"/>
                            </a:rPr>
                            <m:t>3</m:t>
                          </m:r>
                        </m:e>
                      </m:d>
                      <m:d>
                        <m:dPr>
                          <m:ctrlPr>
                            <a:rPr lang="en-US" sz="3200" b="0" i="1" smtClean="0">
                              <a:solidFill>
                                <a:srgbClr val="0070C0"/>
                              </a:solidFill>
                              <a:latin typeface="Cambria Math" panose="02040503050406030204" pitchFamily="18" charset="0"/>
                            </a:rPr>
                          </m:ctrlPr>
                        </m:dPr>
                        <m:e>
                          <m:r>
                            <a:rPr lang="en-US" sz="3200" b="0" i="1" smtClean="0">
                              <a:solidFill>
                                <a:schemeClr val="tx1"/>
                              </a:solidFill>
                              <a:latin typeface="Cambria Math"/>
                            </a:rPr>
                            <m:t>3</m:t>
                          </m:r>
                          <m:r>
                            <a:rPr lang="en-US" sz="3200" b="0" i="1" smtClean="0">
                              <a:solidFill>
                                <a:schemeClr val="tx1"/>
                              </a:solidFill>
                              <a:latin typeface="Cambria Math"/>
                            </a:rPr>
                            <m:t>𝑥</m:t>
                          </m:r>
                          <m:r>
                            <a:rPr lang="en-US" sz="3200" b="0" i="1" smtClean="0">
                              <a:solidFill>
                                <a:schemeClr val="tx1"/>
                              </a:solidFill>
                              <a:latin typeface="Cambria Math"/>
                            </a:rPr>
                            <m:t>−</m:t>
                          </m:r>
                          <m:r>
                            <a:rPr lang="en-US" sz="3200" b="0" i="1" smtClean="0">
                              <a:solidFill>
                                <a:schemeClr val="tx1"/>
                              </a:solidFill>
                              <a:latin typeface="Cambria Math"/>
                            </a:rPr>
                            <m:t>𝑦</m:t>
                          </m:r>
                        </m:e>
                      </m:d>
                      <m:r>
                        <a:rPr lang="en-US" sz="3200" b="0" i="1" smtClean="0">
                          <a:solidFill>
                            <a:schemeClr val="tx1"/>
                          </a:solidFill>
                          <a:latin typeface="Cambria Math"/>
                        </a:rPr>
                        <m:t>=−</m:t>
                      </m:r>
                      <m:r>
                        <a:rPr lang="en-US" sz="3200" b="0" i="1" smtClean="0">
                          <a:solidFill>
                            <a:schemeClr val="tx1"/>
                          </a:solidFill>
                          <a:latin typeface="Cambria Math"/>
                        </a:rPr>
                        <m:t>7</m:t>
                      </m:r>
                      <m:r>
                        <a:rPr lang="en-US" sz="3200" b="0" i="1" smtClean="0">
                          <a:solidFill>
                            <a:srgbClr val="0070C0"/>
                          </a:solidFill>
                          <a:latin typeface="Cambria Math"/>
                        </a:rPr>
                        <m:t>(−</m:t>
                      </m:r>
                      <m:r>
                        <a:rPr lang="en-US" sz="3200" b="0" i="1" smtClean="0">
                          <a:solidFill>
                            <a:srgbClr val="0070C0"/>
                          </a:solidFill>
                          <a:latin typeface="Cambria Math"/>
                        </a:rPr>
                        <m:t>3</m:t>
                      </m:r>
                      <m:r>
                        <a:rPr lang="en-US" sz="3200" b="0" i="1" smtClean="0">
                          <a:solidFill>
                            <a:srgbClr val="0070C0"/>
                          </a:solidFill>
                          <a:latin typeface="Cambria Math"/>
                        </a:rPr>
                        <m:t>)</m:t>
                      </m:r>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1899" y="2286000"/>
                <a:ext cx="457200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57800" y="1352550"/>
                <a:ext cx="7620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a:rPr>
                        <m:t>(−</m:t>
                      </m:r>
                      <m:r>
                        <a:rPr lang="en-US" sz="2400" b="0" i="1" smtClean="0">
                          <a:solidFill>
                            <a:srgbClr val="0070C0"/>
                          </a:solidFill>
                          <a:latin typeface="Cambria Math"/>
                        </a:rPr>
                        <m:t>1</m:t>
                      </m:r>
                      <m:r>
                        <a:rPr lang="en-US" sz="2400" b="0" i="1" smtClean="0">
                          <a:solidFill>
                            <a:srgbClr val="0070C0"/>
                          </a:solidFill>
                          <a:latin typeface="Cambria Math"/>
                        </a:rPr>
                        <m:t>)</m:t>
                      </m:r>
                    </m:oMath>
                  </m:oMathPara>
                </a14:m>
                <a:endParaRPr lang="en-US" sz="1400"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57800" y="1352550"/>
                <a:ext cx="762000" cy="461665"/>
              </a:xfrm>
              <a:prstGeom prst="rect">
                <a:avLst/>
              </a:prstGeom>
              <a:blipFill rotWithShape="1">
                <a:blip r:embed="rId6"/>
                <a:stretch>
                  <a:fillRect l="-7200" r="-16000" b="-18421"/>
                </a:stretch>
              </a:blipFill>
            </p:spPr>
            <p:txBody>
              <a:bodyPr/>
              <a:lstStyle/>
              <a:p>
                <a:r>
                  <a:rPr lang="en-US">
                    <a:noFill/>
                  </a:rPr>
                  <a:t> </a:t>
                </a:r>
              </a:p>
            </p:txBody>
          </p:sp>
        </mc:Fallback>
      </mc:AlternateContent>
    </p:spTree>
    <p:extLst>
      <p:ext uri="{BB962C8B-B14F-4D97-AF65-F5344CB8AC3E}">
        <p14:creationId xmlns:p14="http://schemas.microsoft.com/office/powerpoint/2010/main" val="23029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0"/>
                            </p:stCondLst>
                            <p:childTnLst>
                              <p:par>
                                <p:cTn id="21" presetID="3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371600"/>
                <a:ext cx="4038600" cy="3709940"/>
              </a:xfrm>
            </p:spPr>
            <p:txBody>
              <a:bodyPr>
                <a:normAutofit fontScale="92500" lnSpcReduction="20000"/>
              </a:bodyPr>
              <a:lstStyle/>
              <a:p>
                <a:pPr marL="109728" indent="0">
                  <a:buNone/>
                </a:pPr>
                <a14:m>
                  <m:oMathPara xmlns:m="http://schemas.openxmlformats.org/officeDocument/2006/math">
                    <m:oMathParaPr>
                      <m:jc m:val="centerGroup"/>
                    </m:oMathParaPr>
                    <m:oMath xmlns:m="http://schemas.openxmlformats.org/officeDocument/2006/math">
                      <m:eqArr>
                        <m:eqArrPr>
                          <m:ctrlPr>
                            <a:rPr lang="en-US" sz="3200" b="0" i="1" smtClean="0">
                              <a:latin typeface="Cambria Math" panose="02040503050406030204" pitchFamily="18" charset="0"/>
                            </a:rPr>
                          </m:ctrlPr>
                        </m:eqArrPr>
                        <m:e>
                          <m:r>
                            <a:rPr lang="en-US" sz="3200" b="0" i="1" smtClean="0">
                              <a:latin typeface="Cambria Math"/>
                            </a:rPr>
                            <m:t>3&amp;</m:t>
                          </m:r>
                          <m:r>
                            <a:rPr lang="en-US" sz="3200" b="0" i="1" smtClean="0">
                              <a:latin typeface="Cambria Math"/>
                            </a:rPr>
                            <m:t>𝑥</m:t>
                          </m:r>
                          <m:r>
                            <a:rPr lang="en-US" sz="3200" b="0" i="1" smtClean="0">
                              <a:latin typeface="Cambria Math"/>
                            </a:rPr>
                            <m:t>+1&amp;1&amp;</m:t>
                          </m:r>
                          <m:r>
                            <a:rPr lang="en-US" sz="3200" b="0" i="1" smtClean="0">
                              <a:latin typeface="Cambria Math"/>
                            </a:rPr>
                            <m:t>𝑦</m:t>
                          </m:r>
                          <m:r>
                            <a:rPr lang="en-US" sz="3200" b="0" i="1" smtClean="0">
                              <a:latin typeface="Cambria Math"/>
                            </a:rPr>
                            <m:t>&amp;=4</m:t>
                          </m:r>
                        </m:e>
                        <m:e>
                          <m:r>
                            <a:rPr lang="en-US" sz="3200" b="0" i="1" smtClean="0">
                              <a:latin typeface="Cambria Math"/>
                            </a:rPr>
                            <m:t>−2&amp;</m:t>
                          </m:r>
                          <m:r>
                            <a:rPr lang="en-US" sz="3200" b="0" i="1" smtClean="0">
                              <a:latin typeface="Cambria Math"/>
                            </a:rPr>
                            <m:t>𝑥</m:t>
                          </m:r>
                          <m:r>
                            <a:rPr lang="en-US" sz="3200" b="0" i="1" smtClean="0">
                              <a:latin typeface="Cambria Math"/>
                            </a:rPr>
                            <m:t>−&amp;6&amp;</m:t>
                          </m:r>
                          <m:r>
                            <a:rPr lang="en-US" sz="3200" b="0" i="1" smtClean="0">
                              <a:latin typeface="Cambria Math"/>
                            </a:rPr>
                            <m:t>𝑦</m:t>
                          </m:r>
                          <m:r>
                            <a:rPr lang="en-US" sz="3200" b="0" i="1" smtClean="0">
                              <a:latin typeface="Cambria Math"/>
                            </a:rPr>
                            <m:t>&amp;=0</m:t>
                          </m:r>
                        </m:e>
                      </m:eqArr>
                    </m:oMath>
                  </m:oMathPara>
                </a14:m>
                <a:endParaRPr lang="en-US" sz="3200" dirty="0" smtClean="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   6</m:t>
                      </m:r>
                      <m:r>
                        <a:rPr lang="en-US" sz="3200" b="0" i="1" smtClean="0">
                          <a:latin typeface="Cambria Math"/>
                        </a:rPr>
                        <m:t>𝑥</m:t>
                      </m:r>
                      <m:r>
                        <a:rPr lang="en-US" sz="3200" b="0" i="1" smtClean="0">
                          <a:latin typeface="Cambria Math"/>
                        </a:rPr>
                        <m:t>+22</m:t>
                      </m:r>
                      <m:r>
                        <a:rPr lang="en-US" sz="3200" b="0" i="1" smtClean="0">
                          <a:latin typeface="Cambria Math"/>
                        </a:rPr>
                        <m:t>𝑦</m:t>
                      </m:r>
                      <m:r>
                        <a:rPr lang="en-US" sz="3200" b="0" i="1" smtClean="0">
                          <a:latin typeface="Cambria Math"/>
                        </a:rPr>
                        <m:t>=8</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−6</m:t>
                      </m:r>
                      <m:r>
                        <a:rPr lang="en-US" sz="3200" b="0" i="1" smtClean="0">
                          <a:latin typeface="Cambria Math"/>
                        </a:rPr>
                        <m:t>𝑥</m:t>
                      </m:r>
                      <m:r>
                        <a:rPr lang="en-US" sz="3200" b="0" i="1" smtClean="0">
                          <a:latin typeface="Cambria Math"/>
                        </a:rPr>
                        <m:t>−18</m:t>
                      </m:r>
                      <m:r>
                        <a:rPr lang="en-US" sz="3200" b="0" i="1" smtClean="0">
                          <a:latin typeface="Cambria Math"/>
                        </a:rPr>
                        <m:t>𝑦</m:t>
                      </m:r>
                      <m:r>
                        <a:rPr lang="en-US" sz="3200" b="0" i="1" smtClean="0">
                          <a:latin typeface="Cambria Math"/>
                        </a:rPr>
                        <m:t>=0</m:t>
                      </m:r>
                    </m:oMath>
                  </m:oMathPara>
                </a14:m>
                <a:endParaRPr lang="en-US" sz="3200" b="0" dirty="0" smtClean="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                 4</m:t>
                      </m:r>
                      <m:r>
                        <a:rPr lang="en-US" sz="3200" b="0" i="1" smtClean="0">
                          <a:latin typeface="Cambria Math"/>
                        </a:rPr>
                        <m:t>𝑦</m:t>
                      </m:r>
                      <m:r>
                        <a:rPr lang="en-US" sz="3200" b="0" i="1" smtClean="0">
                          <a:latin typeface="Cambria Math"/>
                        </a:rPr>
                        <m:t>=8</m:t>
                      </m:r>
                    </m:oMath>
                  </m:oMathPara>
                </a14:m>
                <a:endParaRPr lang="en-US" sz="3200" b="0" dirty="0" smtClean="0"/>
              </a:p>
              <a:p>
                <a:pPr marL="109728" indent="0">
                  <a:buNone/>
                </a:pPr>
                <a:r>
                  <a:rPr lang="en-US" sz="3200" b="0" dirty="0" smtClean="0"/>
                  <a:t>                  </a:t>
                </a:r>
                <a14:m>
                  <m:oMath xmlns:m="http://schemas.openxmlformats.org/officeDocument/2006/math">
                    <m:r>
                      <a:rPr lang="en-US" sz="3200" b="0" i="1" smtClean="0">
                        <a:latin typeface="Cambria Math"/>
                      </a:rPr>
                      <m:t>𝑦</m:t>
                    </m:r>
                    <m:r>
                      <a:rPr lang="en-US" sz="3200" b="0" i="1" smtClean="0">
                        <a:latin typeface="Cambria Math"/>
                      </a:rPr>
                      <m:t>=2</m:t>
                    </m:r>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828800"/>
                <a:ext cx="4038600" cy="4946587"/>
              </a:xfr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371600"/>
                <a:ext cx="4038600" cy="3709940"/>
              </a:xfrm>
            </p:spPr>
            <p:txBody>
              <a:bodyPr>
                <a:normAutofit fontScale="92500" lnSpcReduction="2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−6  </m:t>
                      </m:r>
                      <m:r>
                        <a:rPr lang="en-US" sz="3200" b="0" i="1" smtClean="0">
                          <a:latin typeface="Cambria Math"/>
                        </a:rPr>
                        <m:t>𝑦</m:t>
                      </m:r>
                      <m:r>
                        <a:rPr lang="en-US" sz="3200" b="0" i="1" smtClean="0">
                          <a:latin typeface="Cambria Math"/>
                        </a:rPr>
                        <m:t> =0</m:t>
                      </m:r>
                    </m:oMath>
                  </m:oMathPara>
                </a14:m>
                <a:endParaRPr lang="en-US" sz="3200" b="0" dirty="0" smtClean="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−12=0</m:t>
                      </m:r>
                    </m:oMath>
                  </m:oMathPara>
                </a14:m>
                <a:endParaRPr lang="en-US" sz="3200" dirty="0" smtClean="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=12</m:t>
                      </m:r>
                    </m:oMath>
                  </m:oMathPara>
                </a14:m>
                <a:endParaRPr lang="en-US" sz="3200" b="0" dirty="0" smtClean="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𝑥</m:t>
                      </m:r>
                      <m:r>
                        <a:rPr lang="en-US" sz="3200" b="0" i="1" smtClean="0">
                          <a:latin typeface="Cambria Math"/>
                        </a:rPr>
                        <m:t>=−6</m:t>
                      </m:r>
                    </m:oMath>
                  </m:oMathPara>
                </a14:m>
                <a:endParaRPr lang="en-US" sz="3200" b="0" dirty="0" smtClean="0"/>
              </a:p>
              <a:p>
                <a:pPr marL="109728" indent="0">
                  <a:buNone/>
                </a:pPr>
                <a:endParaRPr lang="en-US" sz="3200" dirty="0" smtClean="0"/>
              </a:p>
              <a:p>
                <a:pPr marL="109728" indent="0">
                  <a:buNone/>
                </a:pPr>
                <a14:m>
                  <m:oMathPara xmlns:m="http://schemas.openxmlformats.org/officeDocument/2006/math">
                    <m:oMathParaPr>
                      <m:jc m:val="centerGroup"/>
                    </m:oMathParaPr>
                    <m:oMath xmlns:m="http://schemas.openxmlformats.org/officeDocument/2006/math">
                      <m:r>
                        <a:rPr lang="en-US" sz="9600" b="0" i="1" smtClean="0">
                          <a:latin typeface="Cambria Math"/>
                        </a:rPr>
                        <m:t>(−6, 2)</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828800"/>
                <a:ext cx="4038600" cy="4946587"/>
              </a:xfrm>
              <a:blipFill rotWithShape="1">
                <a:blip r:embed="rId4"/>
                <a:stretch>
                  <a:fillRect/>
                </a:stretch>
              </a:blipFill>
            </p:spPr>
            <p:txBody>
              <a:bodyPr/>
              <a:lstStyle/>
              <a:p>
                <a:r>
                  <a:rPr lang="en-US">
                    <a:noFill/>
                  </a:rPr>
                  <a:t> </a:t>
                </a:r>
              </a:p>
            </p:txBody>
          </p:sp>
        </mc:Fallback>
      </mc:AlternateContent>
      <p:cxnSp>
        <p:nvCxnSpPr>
          <p:cNvPr id="5" name="Straight Connector 4"/>
          <p:cNvCxnSpPr/>
          <p:nvPr/>
        </p:nvCxnSpPr>
        <p:spPr>
          <a:xfrm>
            <a:off x="609600" y="360045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52400" y="1367296"/>
                <a:ext cx="4572000" cy="107253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eqArr>
                        <m:eqArrPr>
                          <m:ctrlPr>
                            <a:rPr lang="en-US" sz="3200" b="0" i="1" smtClean="0">
                              <a:solidFill>
                                <a:srgbClr val="0070C0"/>
                              </a:solidFill>
                              <a:latin typeface="Cambria Math" panose="02040503050406030204" pitchFamily="18" charset="0"/>
                            </a:rPr>
                          </m:ctrlPr>
                        </m:eqArrPr>
                        <m:e>
                          <m:r>
                            <a:rPr lang="en-US" sz="3200" b="0" i="1" smtClean="0">
                              <a:solidFill>
                                <a:srgbClr val="0070C0"/>
                              </a:solidFill>
                              <a:latin typeface="Cambria Math"/>
                            </a:rPr>
                            <m:t>&amp;</m:t>
                          </m:r>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a:rPr>
                                <m:t>2</m:t>
                              </m:r>
                            </m:e>
                          </m:d>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a:rPr>
                                <m:t>&amp;</m:t>
                              </m:r>
                              <m:r>
                                <a:rPr lang="en-US" sz="3200" b="0" i="1" smtClean="0">
                                  <a:solidFill>
                                    <a:schemeClr val="tx1"/>
                                  </a:solidFill>
                                  <a:latin typeface="Cambria Math"/>
                                </a:rPr>
                                <m:t>3&amp;</m:t>
                              </m:r>
                              <m:r>
                                <a:rPr lang="en-US" sz="3200" b="0" i="1" smtClean="0">
                                  <a:solidFill>
                                    <a:schemeClr val="tx1"/>
                                  </a:solidFill>
                                  <a:latin typeface="Cambria Math"/>
                                </a:rPr>
                                <m:t>𝑥</m:t>
                              </m:r>
                              <m:r>
                                <a:rPr lang="en-US" sz="3200" b="0" i="1" smtClean="0">
                                  <a:solidFill>
                                    <a:schemeClr val="tx1"/>
                                  </a:solidFill>
                                  <a:latin typeface="Cambria Math"/>
                                </a:rPr>
                                <m:t>+1&amp;1&amp;</m:t>
                              </m:r>
                              <m:r>
                                <a:rPr lang="en-US" sz="3200" b="0" i="1" smtClean="0">
                                  <a:solidFill>
                                    <a:schemeClr val="tx1"/>
                                  </a:solidFill>
                                  <a:latin typeface="Cambria Math"/>
                                </a:rPr>
                                <m:t>𝑦</m:t>
                              </m:r>
                            </m:e>
                          </m:d>
                          <m:r>
                            <a:rPr lang="en-US" sz="3200" b="0" i="1" smtClean="0">
                              <a:solidFill>
                                <a:srgbClr val="0070C0"/>
                              </a:solidFill>
                              <a:latin typeface="Cambria Math"/>
                            </a:rPr>
                            <m:t>&amp;</m:t>
                          </m:r>
                          <m:r>
                            <a:rPr lang="en-US" sz="3200" b="0" i="1" smtClean="0">
                              <a:solidFill>
                                <a:schemeClr val="tx1"/>
                              </a:solidFill>
                              <a:latin typeface="Cambria Math"/>
                            </a:rPr>
                            <m:t>=4</m:t>
                          </m:r>
                          <m:r>
                            <a:rPr lang="en-US" sz="3200" b="0" i="1" smtClean="0">
                              <a:solidFill>
                                <a:srgbClr val="0070C0"/>
                              </a:solidFill>
                              <a:latin typeface="Cambria Math"/>
                            </a:rPr>
                            <m:t>&amp;</m:t>
                          </m:r>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a:rPr>
                                <m:t>2</m:t>
                              </m:r>
                            </m:e>
                          </m:d>
                        </m:e>
                        <m:e>
                          <m:r>
                            <a:rPr lang="en-US" sz="3200" b="0" i="1" smtClean="0">
                              <a:solidFill>
                                <a:srgbClr val="0070C0"/>
                              </a:solidFill>
                              <a:latin typeface="Cambria Math"/>
                            </a:rPr>
                            <m:t>&amp;</m:t>
                          </m:r>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a:rPr>
                                <m:t>3</m:t>
                              </m:r>
                            </m:e>
                          </m:d>
                          <m:d>
                            <m:dPr>
                              <m:ctrlPr>
                                <a:rPr lang="en-US" sz="3200" b="0" i="1" smtClean="0">
                                  <a:solidFill>
                                    <a:srgbClr val="0070C0"/>
                                  </a:solidFill>
                                  <a:latin typeface="Cambria Math" panose="02040503050406030204" pitchFamily="18" charset="0"/>
                                </a:rPr>
                              </m:ctrlPr>
                            </m:dPr>
                            <m:e>
                              <m:r>
                                <a:rPr lang="en-US" sz="3200" b="0" i="1" smtClean="0">
                                  <a:solidFill>
                                    <a:schemeClr val="tx1"/>
                                  </a:solidFill>
                                  <a:latin typeface="Cambria Math"/>
                                </a:rPr>
                                <m:t>−&amp;2&amp;</m:t>
                              </m:r>
                              <m:r>
                                <a:rPr lang="en-US" sz="3200" b="0" i="1" smtClean="0">
                                  <a:solidFill>
                                    <a:schemeClr val="tx1"/>
                                  </a:solidFill>
                                  <a:latin typeface="Cambria Math"/>
                                </a:rPr>
                                <m:t>𝑥</m:t>
                              </m:r>
                              <m:r>
                                <a:rPr lang="en-US" sz="3200" b="0" i="1" smtClean="0">
                                  <a:solidFill>
                                    <a:schemeClr val="tx1"/>
                                  </a:solidFill>
                                  <a:latin typeface="Cambria Math"/>
                                </a:rPr>
                                <m:t>−&amp;6&amp;</m:t>
                              </m:r>
                              <m:r>
                                <a:rPr lang="en-US" sz="3200" b="0" i="1" smtClean="0">
                                  <a:solidFill>
                                    <a:schemeClr val="tx1"/>
                                  </a:solidFill>
                                  <a:latin typeface="Cambria Math"/>
                                </a:rPr>
                                <m:t>𝑦</m:t>
                              </m:r>
                            </m:e>
                          </m:d>
                          <m:r>
                            <a:rPr lang="en-US" sz="3200" b="0" i="1" smtClean="0">
                              <a:solidFill>
                                <a:srgbClr val="0070C0"/>
                              </a:solidFill>
                              <a:latin typeface="Cambria Math"/>
                            </a:rPr>
                            <m:t>&amp;</m:t>
                          </m:r>
                          <m:r>
                            <a:rPr lang="en-US" sz="3200" b="0" i="1" smtClean="0">
                              <a:solidFill>
                                <a:schemeClr val="tx1"/>
                              </a:solidFill>
                              <a:latin typeface="Cambria Math"/>
                            </a:rPr>
                            <m:t>=0</m:t>
                          </m:r>
                          <m:r>
                            <a:rPr lang="en-US" sz="3200" b="0" i="1" smtClean="0">
                              <a:solidFill>
                                <a:srgbClr val="0070C0"/>
                              </a:solidFill>
                              <a:latin typeface="Cambria Math"/>
                            </a:rPr>
                            <m:t>&amp;</m:t>
                          </m:r>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a:rPr>
                                <m:t>3</m:t>
                              </m:r>
                            </m:e>
                          </m:d>
                        </m:e>
                      </m:eqArr>
                    </m:oMath>
                  </m:oMathPara>
                </a14:m>
                <a:endParaRPr lang="en-US"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52400" y="1823062"/>
                <a:ext cx="4572000" cy="107253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705600" y="1370274"/>
                <a:ext cx="685800" cy="58477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a:rPr>
                        <m:t>(2)</m:t>
                      </m:r>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705600" y="1827031"/>
                <a:ext cx="685800" cy="58477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738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smtClean="0"/>
              <a:t>Larson Algebra 2</a:t>
            </a:r>
            <a:endParaRPr lang="en-US" i="1" dirty="0"/>
          </a:p>
          <a:p>
            <a:pPr lvl="1"/>
            <a:r>
              <a:rPr lang="en-US" i="1" dirty="0" smtClean="0"/>
              <a:t>By Larson</a:t>
            </a:r>
            <a:r>
              <a:rPr lang="en-US" i="1" dirty="0"/>
              <a:t>, R., Boswell, L., </a:t>
            </a:r>
            <a:r>
              <a:rPr lang="en-US" i="1" dirty="0" err="1"/>
              <a:t>Kanold</a:t>
            </a:r>
            <a:r>
              <a:rPr lang="en-US" i="1" dirty="0"/>
              <a:t>, T. D., &amp; Stiff, L. </a:t>
            </a:r>
            <a:endParaRPr lang="en-US" i="1" dirty="0" smtClean="0"/>
          </a:p>
          <a:p>
            <a:pPr lvl="1"/>
            <a:r>
              <a:rPr lang="en-US" i="1" dirty="0" smtClean="0"/>
              <a:t>2011 </a:t>
            </a:r>
            <a:r>
              <a:rPr lang="en-US" i="1" dirty="0"/>
              <a:t>Holt </a:t>
            </a:r>
            <a:r>
              <a:rPr lang="en-US" i="1" dirty="0" smtClean="0"/>
              <a:t>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smtClean="0"/>
              <a:t>Slides created by </a:t>
            </a:r>
          </a:p>
          <a:p>
            <a:r>
              <a:rPr lang="en-US" dirty="0" smtClean="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hlinkClick r:id="rId2"/>
              </a:rPr>
              <a:t>rwright@andrews.edu</a:t>
            </a:r>
            <a:r>
              <a:rPr kumimoji="0" lang="en-US" sz="1800" b="0" i="0" u="none" strike="noStrike" cap="none" normalizeH="0" baseline="0" dirty="0" smtClean="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p:sp>
        <p:nvSpPr>
          <p:cNvPr id="3" name="Content Placeholder 2"/>
          <p:cNvSpPr>
            <a:spLocks noGrp="1"/>
          </p:cNvSpPr>
          <p:nvPr>
            <p:ph idx="1"/>
          </p:nvPr>
        </p:nvSpPr>
        <p:spPr/>
        <p:txBody>
          <a:bodyPr/>
          <a:lstStyle/>
          <a:p>
            <a:r>
              <a:rPr lang="en-US" dirty="0" smtClean="0"/>
              <a:t>Number of Solutions</a:t>
            </a:r>
          </a:p>
          <a:p>
            <a:pPr lvl="1"/>
            <a:r>
              <a:rPr lang="en-US" dirty="0" smtClean="0"/>
              <a:t>If both variables disappear after you substitute or combine and</a:t>
            </a:r>
          </a:p>
          <a:p>
            <a:pPr lvl="2"/>
            <a:r>
              <a:rPr lang="en-US" dirty="0" smtClean="0"/>
              <a:t>You get a true statement like 2 = 2 </a:t>
            </a:r>
            <a:r>
              <a:rPr lang="en-US" dirty="0" smtClean="0">
                <a:sym typeface="Wingdings" pitchFamily="2" charset="2"/>
              </a:rPr>
              <a:t> infinite solutions</a:t>
            </a:r>
          </a:p>
          <a:p>
            <a:pPr lvl="2"/>
            <a:endParaRPr lang="en-US" dirty="0" smtClean="0">
              <a:sym typeface="Wingdings" pitchFamily="2" charset="2"/>
            </a:endParaRPr>
          </a:p>
          <a:p>
            <a:pPr lvl="2"/>
            <a:endParaRPr lang="en-US" dirty="0" smtClean="0">
              <a:sym typeface="Wingdings" pitchFamily="2" charset="2"/>
            </a:endParaRPr>
          </a:p>
          <a:p>
            <a:pPr lvl="2"/>
            <a:r>
              <a:rPr lang="en-US" dirty="0" smtClean="0">
                <a:sym typeface="Wingdings" pitchFamily="2" charset="2"/>
              </a:rPr>
              <a:t>You get a false statement like 2 = 5  no solution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Solve Linear Systems Algebraically</a:t>
            </a:r>
            <a:endParaRPr lang="en-US" dirty="0"/>
          </a:p>
        </p:txBody>
      </p:sp>
      <p:sp>
        <p:nvSpPr>
          <p:cNvPr id="3" name="Content Placeholder 2"/>
          <p:cNvSpPr>
            <a:spLocks noGrp="1"/>
          </p:cNvSpPr>
          <p:nvPr>
            <p:ph idx="1"/>
          </p:nvPr>
        </p:nvSpPr>
        <p:spPr/>
        <p:txBody>
          <a:bodyPr>
            <a:normAutofit lnSpcReduction="10000"/>
          </a:bodyPr>
          <a:lstStyle/>
          <a:p>
            <a:r>
              <a:rPr lang="en-US" smtClean="0"/>
              <a:t>Summary </a:t>
            </a:r>
            <a:r>
              <a:rPr lang="en-US" dirty="0" smtClean="0"/>
              <a:t>of Solving Techniques</a:t>
            </a:r>
          </a:p>
          <a:p>
            <a:pPr lvl="1"/>
            <a:r>
              <a:rPr lang="en-US" dirty="0" smtClean="0"/>
              <a:t>When to graph?</a:t>
            </a:r>
          </a:p>
          <a:p>
            <a:pPr lvl="2"/>
            <a:r>
              <a:rPr lang="en-US" dirty="0" smtClean="0"/>
              <a:t>To get general picture and estimate</a:t>
            </a:r>
          </a:p>
          <a:p>
            <a:pPr lvl="1"/>
            <a:r>
              <a:rPr lang="en-US" dirty="0" smtClean="0"/>
              <a:t>When to use substitution?</a:t>
            </a:r>
          </a:p>
          <a:p>
            <a:pPr lvl="2"/>
            <a:r>
              <a:rPr lang="en-US" dirty="0" smtClean="0"/>
              <a:t>When one of the coefficients is 1</a:t>
            </a:r>
          </a:p>
          <a:p>
            <a:pPr lvl="1"/>
            <a:r>
              <a:rPr lang="en-US" dirty="0" smtClean="0"/>
              <a:t>When to use elimination?</a:t>
            </a:r>
          </a:p>
          <a:p>
            <a:pPr lvl="2"/>
            <a:r>
              <a:rPr lang="en-US" dirty="0" smtClean="0"/>
              <a:t>When none of the coefficients is 1</a:t>
            </a:r>
          </a:p>
          <a:p>
            <a:pPr lvl="2"/>
            <a:endParaRPr lang="en-US" dirty="0" smtClean="0"/>
          </a:p>
          <a:p>
            <a:r>
              <a:rPr lang="en-US" i="1" dirty="0" smtClean="0"/>
              <a:t>164 #3-55 every other odd, 61 + 5 choice = 20</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3.2 Homework Quiz</a:t>
            </a:r>
            <a:endParaRPr lang="en-US" dirty="0"/>
          </a:p>
        </p:txBody>
      </p:sp>
    </p:spTree>
    <p:extLst>
      <p:ext uri="{BB962C8B-B14F-4D97-AF65-F5344CB8AC3E}">
        <p14:creationId xmlns:p14="http://schemas.microsoft.com/office/powerpoint/2010/main" val="171968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3.3 Graph Systems of Linear Inequalities</a:t>
            </a:r>
            <a:endParaRPr lang="en-US" dirty="0"/>
          </a:p>
        </p:txBody>
      </p:sp>
      <p:sp>
        <p:nvSpPr>
          <p:cNvPr id="3" name="Content Placeholder 2"/>
          <p:cNvSpPr>
            <a:spLocks noGrp="1"/>
          </p:cNvSpPr>
          <p:nvPr>
            <p:ph idx="1"/>
          </p:nvPr>
        </p:nvSpPr>
        <p:spPr/>
        <p:txBody>
          <a:bodyPr/>
          <a:lstStyle/>
          <a:p>
            <a:r>
              <a:rPr lang="en-US" dirty="0" smtClean="0"/>
              <a:t>To solve systems of inequalities, graph them all on one graph.</a:t>
            </a:r>
          </a:p>
          <a:p>
            <a:r>
              <a:rPr lang="en-US" dirty="0" smtClean="0"/>
              <a:t>Solution is where all graphs overlap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Graph (-5 to 5).jpg"/>
          <p:cNvPicPr>
            <a:picLocks noChangeAspect="1"/>
          </p:cNvPicPr>
          <p:nvPr/>
        </p:nvPicPr>
        <p:blipFill>
          <a:blip r:embed="rId3" cstate="print"/>
          <a:stretch>
            <a:fillRect/>
          </a:stretch>
        </p:blipFill>
        <p:spPr>
          <a:xfrm>
            <a:off x="4953000" y="971550"/>
            <a:ext cx="4274085" cy="4274085"/>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t>3.3 Graph Systems of Linear Inequalities</a:t>
            </a:r>
            <a:endParaRPr lang="en-US" dirty="0"/>
          </a:p>
        </p:txBody>
      </p:sp>
      <p:sp>
        <p:nvSpPr>
          <p:cNvPr id="3" name="Content Placeholder 2"/>
          <p:cNvSpPr>
            <a:spLocks noGrp="1"/>
          </p:cNvSpPr>
          <p:nvPr>
            <p:ph idx="1"/>
          </p:nvPr>
        </p:nvSpPr>
        <p:spPr>
          <a:xfrm>
            <a:off x="457200" y="1412106"/>
            <a:ext cx="3886200" cy="3429000"/>
          </a:xfrm>
        </p:spPr>
        <p:txBody>
          <a:bodyPr/>
          <a:lstStyle/>
          <a:p>
            <a:r>
              <a:rPr lang="en-US" dirty="0" smtClean="0"/>
              <a:t>Solve the system of inequalities</a:t>
            </a:r>
          </a:p>
          <a:p>
            <a:pPr marL="448056" lvl="1" indent="-384048">
              <a:buSzPct val="80000"/>
              <a:buFont typeface="Wingdings 2"/>
              <a:buChar char=""/>
            </a:pPr>
            <a:r>
              <a:rPr lang="en-US" dirty="0" smtClean="0"/>
              <a:t>x </a:t>
            </a:r>
            <a:r>
              <a:rPr lang="en-US" dirty="0" smtClean="0">
                <a:sym typeface="Symbol"/>
              </a:rPr>
              <a:t></a:t>
            </a:r>
            <a:r>
              <a:rPr lang="en-US" dirty="0" smtClean="0"/>
              <a:t> 2</a:t>
            </a:r>
          </a:p>
          <a:p>
            <a:pPr marL="448056" lvl="1" indent="-384048">
              <a:buSzPct val="80000"/>
              <a:buFont typeface="Wingdings 2"/>
              <a:buChar char=""/>
            </a:pPr>
            <a:r>
              <a:rPr lang="en-US" dirty="0" smtClean="0"/>
              <a:t>x + y </a:t>
            </a:r>
            <a:r>
              <a:rPr lang="en-US" dirty="0" smtClean="0">
                <a:sym typeface="Symbol"/>
              </a:rPr>
              <a:t>&lt;</a:t>
            </a:r>
            <a:r>
              <a:rPr lang="en-US" dirty="0" smtClean="0"/>
              <a:t> 3</a:t>
            </a:r>
          </a:p>
          <a:p>
            <a:endParaRPr lang="en-US" dirty="0"/>
          </a:p>
        </p:txBody>
      </p:sp>
      <p:sp>
        <p:nvSpPr>
          <p:cNvPr id="38" name="Rectangle 37"/>
          <p:cNvSpPr/>
          <p:nvPr/>
        </p:nvSpPr>
        <p:spPr>
          <a:xfrm>
            <a:off x="7772400" y="1150974"/>
            <a:ext cx="1295400" cy="3935376"/>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7740501" y="1123950"/>
            <a:ext cx="0" cy="396240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6096000" y="1150974"/>
            <a:ext cx="2971800" cy="2944776"/>
          </a:xfrm>
          <a:prstGeom prst="line">
            <a:avLst/>
          </a:prstGeom>
          <a:ln>
            <a:solidFill>
              <a:schemeClr val="accent5">
                <a:lumMod val="60000"/>
                <a:lumOff val="40000"/>
              </a:schemeClr>
            </a:solidFill>
            <a:prstDash val="dash"/>
          </a:ln>
        </p:spPr>
        <p:style>
          <a:lnRef idx="3">
            <a:schemeClr val="accent5"/>
          </a:lnRef>
          <a:fillRef idx="0">
            <a:schemeClr val="accent5"/>
          </a:fillRef>
          <a:effectRef idx="2">
            <a:schemeClr val="accent5"/>
          </a:effectRef>
          <a:fontRef idx="minor">
            <a:schemeClr val="tx1"/>
          </a:fontRef>
        </p:style>
      </p:cxnSp>
      <p:sp>
        <p:nvSpPr>
          <p:cNvPr id="18" name="Freeform 17"/>
          <p:cNvSpPr/>
          <p:nvPr/>
        </p:nvSpPr>
        <p:spPr>
          <a:xfrm>
            <a:off x="5135526" y="1148316"/>
            <a:ext cx="3912781" cy="3891517"/>
          </a:xfrm>
          <a:custGeom>
            <a:avLst/>
            <a:gdLst>
              <a:gd name="connsiteX0" fmla="*/ 0 w 3912781"/>
              <a:gd name="connsiteY0" fmla="*/ 0 h 3891517"/>
              <a:gd name="connsiteX1" fmla="*/ 956930 w 3912781"/>
              <a:gd name="connsiteY1" fmla="*/ 0 h 3891517"/>
              <a:gd name="connsiteX2" fmla="*/ 3912781 w 3912781"/>
              <a:gd name="connsiteY2" fmla="*/ 2977117 h 3891517"/>
              <a:gd name="connsiteX3" fmla="*/ 3912781 w 3912781"/>
              <a:gd name="connsiteY3" fmla="*/ 3891517 h 3891517"/>
              <a:gd name="connsiteX4" fmla="*/ 0 w 3912781"/>
              <a:gd name="connsiteY4" fmla="*/ 3891517 h 3891517"/>
              <a:gd name="connsiteX5" fmla="*/ 0 w 3912781"/>
              <a:gd name="connsiteY5" fmla="*/ 0 h 38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2781" h="3891517">
                <a:moveTo>
                  <a:pt x="0" y="0"/>
                </a:moveTo>
                <a:lnTo>
                  <a:pt x="956930" y="0"/>
                </a:lnTo>
                <a:lnTo>
                  <a:pt x="3912781" y="2977117"/>
                </a:lnTo>
                <a:lnTo>
                  <a:pt x="3912781" y="3891517"/>
                </a:lnTo>
                <a:lnTo>
                  <a:pt x="0" y="3891517"/>
                </a:lnTo>
                <a:lnTo>
                  <a:pt x="0" y="0"/>
                </a:lnTo>
                <a:close/>
              </a:path>
            </a:pathLst>
          </a:custGeom>
          <a:solidFill>
            <a:schemeClr val="accent4">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3.3 Graph Systems of Linear Inequalities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12106"/>
                <a:ext cx="4038600" cy="3429000"/>
              </a:xfrm>
            </p:spPr>
            <p:txBody>
              <a:bodyPr/>
              <a:lstStyle/>
              <a:p>
                <a:r>
                  <a:rPr lang="en-US" dirty="0" smtClean="0"/>
                  <a:t>Solve the system of inequalities</a:t>
                </a:r>
              </a:p>
              <a:p>
                <a:endParaRPr lang="en-US" dirty="0"/>
              </a:p>
              <a:p>
                <a14:m>
                  <m:oMath xmlns:m="http://schemas.openxmlformats.org/officeDocument/2006/math">
                    <m:m>
                      <m:mPr>
                        <m:mcs>
                          <m:mc>
                            <m:mcPr>
                              <m:count m:val="1"/>
                              <m:mcJc m:val="center"/>
                            </m:mcPr>
                          </m:mc>
                        </m:mcs>
                        <m:ctrlPr>
                          <a:rPr lang="en-US" sz="3600" i="1" smtClean="0">
                            <a:latin typeface="Cambria Math" panose="02040503050406030204" pitchFamily="18" charset="0"/>
                          </a:rPr>
                        </m:ctrlPr>
                      </m:mPr>
                      <m:mr>
                        <m:e>
                          <m:r>
                            <m:rPr>
                              <m:brk m:alnAt="7"/>
                            </m:rPr>
                            <a:rPr lang="en-US" sz="3600" b="0" i="1" smtClean="0">
                              <a:latin typeface="Cambria Math"/>
                            </a:rPr>
                            <m:t>𝑦</m:t>
                          </m:r>
                          <m:r>
                            <a:rPr lang="en-US" sz="3600" b="0" i="1" smtClean="0">
                              <a:latin typeface="Cambria Math"/>
                            </a:rPr>
                            <m:t>&lt;−</m:t>
                          </m:r>
                          <m:f>
                            <m:fPr>
                              <m:ctrlPr>
                                <a:rPr lang="en-US" sz="3600" b="0" i="1" smtClean="0">
                                  <a:latin typeface="Cambria Math" panose="02040503050406030204" pitchFamily="18" charset="0"/>
                                </a:rPr>
                              </m:ctrlPr>
                            </m:fPr>
                            <m:num>
                              <m:r>
                                <a:rPr lang="en-US" sz="3600" b="0" i="1" smtClean="0">
                                  <a:latin typeface="Cambria Math"/>
                                </a:rPr>
                                <m:t>4</m:t>
                              </m:r>
                              <m:r>
                                <a:rPr lang="en-US" sz="3600" b="0" i="1" smtClean="0">
                                  <a:latin typeface="Cambria Math"/>
                                </a:rPr>
                                <m:t>𝑥</m:t>
                              </m:r>
                            </m:num>
                            <m:den>
                              <m:r>
                                <a:rPr lang="en-US" sz="3600" b="0" i="1" smtClean="0">
                                  <a:latin typeface="Cambria Math"/>
                                </a:rPr>
                                <m:t>5</m:t>
                              </m:r>
                            </m:den>
                          </m:f>
                          <m:r>
                            <m:rPr>
                              <m:brk m:alnAt="7"/>
                            </m:rPr>
                            <a:rPr lang="en-US" sz="3600" b="0" i="1" smtClean="0">
                              <a:latin typeface="Cambria Math"/>
                            </a:rPr>
                            <m:t>−</m:t>
                          </m:r>
                          <m:r>
                            <a:rPr lang="en-US" sz="3600" b="0" i="1" smtClean="0">
                              <a:latin typeface="Cambria Math"/>
                            </a:rPr>
                            <m:t>4</m:t>
                          </m:r>
                        </m:e>
                      </m:mr>
                      <m:mr>
                        <m:e>
                          <m:r>
                            <a:rPr lang="en-US" sz="3600" b="0" i="1" smtClean="0">
                              <a:latin typeface="Cambria Math"/>
                            </a:rPr>
                            <m:t>𝑦</m:t>
                          </m:r>
                          <m:r>
                            <a:rPr lang="en-US" sz="3600" b="0" i="1" smtClean="0">
                              <a:latin typeface="Cambria Math"/>
                            </a:rPr>
                            <m:t>&gt;−</m:t>
                          </m:r>
                          <m:f>
                            <m:fPr>
                              <m:ctrlPr>
                                <a:rPr lang="en-US" sz="3600" b="0" i="1" smtClean="0">
                                  <a:latin typeface="Cambria Math" panose="02040503050406030204" pitchFamily="18" charset="0"/>
                                </a:rPr>
                              </m:ctrlPr>
                            </m:fPr>
                            <m:num>
                              <m:r>
                                <a:rPr lang="en-US" sz="3600" b="0" i="1" smtClean="0">
                                  <a:latin typeface="Cambria Math"/>
                                </a:rPr>
                                <m:t>4</m:t>
                              </m:r>
                              <m:r>
                                <a:rPr lang="en-US" sz="3600" b="0" i="1" smtClean="0">
                                  <a:latin typeface="Cambria Math"/>
                                </a:rPr>
                                <m:t>𝑥</m:t>
                              </m:r>
                            </m:num>
                            <m:den>
                              <m:r>
                                <a:rPr lang="en-US" sz="3600" b="0" i="1" smtClean="0">
                                  <a:latin typeface="Cambria Math"/>
                                </a:rPr>
                                <m:t>5</m:t>
                              </m:r>
                            </m:den>
                          </m:f>
                          <m:r>
                            <a:rPr lang="en-US" sz="3600" b="0" i="1" smtClean="0">
                              <a:latin typeface="Cambria Math"/>
                            </a:rPr>
                            <m:t>+2</m:t>
                          </m:r>
                        </m:e>
                      </m:mr>
                    </m:m>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2808"/>
                <a:ext cx="4038600" cy="4572000"/>
              </a:xfrm>
              <a:blipFill rotWithShape="1">
                <a:blip r:embed="rId3"/>
                <a:stretch>
                  <a:fillRect t="-1333"/>
                </a:stretch>
              </a:blipFill>
            </p:spPr>
            <p:txBody>
              <a:bodyPr/>
              <a:lstStyle/>
              <a:p>
                <a:r>
                  <a:rPr lang="en-US">
                    <a:noFill/>
                  </a:rPr>
                  <a:t> </a:t>
                </a:r>
              </a:p>
            </p:txBody>
          </p:sp>
        </mc:Fallback>
      </mc:AlternateContent>
      <p:sp>
        <p:nvSpPr>
          <p:cNvPr id="4710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 name="Picture 34" descr="Graph (-5 to 5).jpg"/>
          <p:cNvPicPr>
            <a:picLocks noChangeAspect="1"/>
          </p:cNvPicPr>
          <p:nvPr/>
        </p:nvPicPr>
        <p:blipFill>
          <a:blip r:embed="rId4" cstate="print"/>
          <a:stretch>
            <a:fillRect/>
          </a:stretch>
        </p:blipFill>
        <p:spPr>
          <a:xfrm>
            <a:off x="4953000" y="971550"/>
            <a:ext cx="4274085" cy="427408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3.3 Graph Systems of Linear Inequalities</a:t>
            </a:r>
            <a:endParaRPr lang="en-US" dirty="0"/>
          </a:p>
        </p:txBody>
      </p:sp>
      <p:sp>
        <p:nvSpPr>
          <p:cNvPr id="3" name="Content Placeholder 2"/>
          <p:cNvSpPr>
            <a:spLocks noGrp="1"/>
          </p:cNvSpPr>
          <p:nvPr>
            <p:ph idx="1"/>
          </p:nvPr>
        </p:nvSpPr>
        <p:spPr>
          <a:xfrm>
            <a:off x="457200" y="1412107"/>
            <a:ext cx="4038600" cy="3731394"/>
          </a:xfrm>
        </p:spPr>
        <p:txBody>
          <a:bodyPr>
            <a:normAutofit lnSpcReduction="10000"/>
          </a:bodyPr>
          <a:lstStyle/>
          <a:p>
            <a:r>
              <a:rPr lang="en-US" dirty="0" smtClean="0"/>
              <a:t>Solve the system of</a:t>
            </a:r>
          </a:p>
          <a:p>
            <a:pPr marL="448056" lvl="1" indent="-384048">
              <a:buSzPct val="80000"/>
              <a:buFont typeface="Wingdings 2"/>
              <a:buChar char=""/>
            </a:pPr>
            <a:r>
              <a:rPr lang="en-US" sz="2800" dirty="0" smtClean="0"/>
              <a:t>y </a:t>
            </a:r>
            <a:r>
              <a:rPr lang="en-US" sz="2800" dirty="0" smtClean="0">
                <a:sym typeface="Symbol"/>
              </a:rPr>
              <a:t></a:t>
            </a:r>
            <a:r>
              <a:rPr lang="en-US" sz="2800" dirty="0" smtClean="0"/>
              <a:t> 3</a:t>
            </a:r>
          </a:p>
          <a:p>
            <a:pPr marL="448056" lvl="1" indent="-384048">
              <a:buSzPct val="80000"/>
              <a:buFont typeface="Wingdings 2"/>
              <a:buChar char=""/>
            </a:pPr>
            <a:r>
              <a:rPr lang="en-US" sz="2800" dirty="0" smtClean="0"/>
              <a:t>0 </a:t>
            </a:r>
            <a:r>
              <a:rPr lang="en-US" sz="2800" dirty="0" smtClean="0">
                <a:sym typeface="Symbol"/>
              </a:rPr>
              <a:t></a:t>
            </a:r>
            <a:r>
              <a:rPr lang="en-US" sz="2800" dirty="0" smtClean="0"/>
              <a:t> x </a:t>
            </a:r>
            <a:r>
              <a:rPr lang="en-US" sz="2800" dirty="0" smtClean="0">
                <a:sym typeface="Symbol"/>
              </a:rPr>
              <a:t></a:t>
            </a:r>
            <a:r>
              <a:rPr lang="en-US" sz="2800" dirty="0" smtClean="0"/>
              <a:t> 5</a:t>
            </a:r>
          </a:p>
          <a:p>
            <a:pPr marL="448056" lvl="1" indent="-384048">
              <a:buSzPct val="80000"/>
              <a:buFont typeface="Wingdings 2"/>
              <a:buChar char=""/>
            </a:pPr>
            <a:r>
              <a:rPr lang="en-US" sz="2800" dirty="0" smtClean="0"/>
              <a:t>x &gt; -y</a:t>
            </a:r>
          </a:p>
          <a:p>
            <a:endParaRPr lang="en-US" dirty="0" smtClean="0"/>
          </a:p>
          <a:p>
            <a:endParaRPr lang="en-US" dirty="0" smtClean="0"/>
          </a:p>
          <a:p>
            <a:endParaRPr lang="en-US" dirty="0" smtClean="0"/>
          </a:p>
          <a:p>
            <a:r>
              <a:rPr lang="en-US" i="1" dirty="0" smtClean="0"/>
              <a:t>171 #3-25 odd, 31, 37 </a:t>
            </a:r>
            <a:r>
              <a:rPr lang="en-US" i="1" smtClean="0"/>
              <a:t>+ 1 </a:t>
            </a:r>
            <a:r>
              <a:rPr lang="en-US" i="1" dirty="0" smtClean="0"/>
              <a:t>choice = 15</a:t>
            </a:r>
            <a:endParaRPr lang="en-US" i="1" dirty="0"/>
          </a:p>
        </p:txBody>
      </p:sp>
      <p:sp>
        <p:nvSpPr>
          <p:cNvPr id="4710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 name="Picture 34" descr="Graph (-5 to 5).jpg"/>
          <p:cNvPicPr>
            <a:picLocks noChangeAspect="1"/>
          </p:cNvPicPr>
          <p:nvPr/>
        </p:nvPicPr>
        <p:blipFill>
          <a:blip r:embed="rId3" cstate="print"/>
          <a:stretch>
            <a:fillRect/>
          </a:stretch>
        </p:blipFill>
        <p:spPr>
          <a:xfrm>
            <a:off x="4953000" y="971550"/>
            <a:ext cx="4274085" cy="42740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3.3 Homework Quiz</a:t>
            </a:r>
            <a:endParaRPr lang="en-US" dirty="0"/>
          </a:p>
        </p:txBody>
      </p:sp>
    </p:spTree>
    <p:extLst>
      <p:ext uri="{BB962C8B-B14F-4D97-AF65-F5344CB8AC3E}">
        <p14:creationId xmlns:p14="http://schemas.microsoft.com/office/powerpoint/2010/main" val="171968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p:sp>
        <p:nvSpPr>
          <p:cNvPr id="6" name="Content Placeholder 5"/>
          <p:cNvSpPr>
            <a:spLocks noGrp="1"/>
          </p:cNvSpPr>
          <p:nvPr>
            <p:ph idx="1"/>
          </p:nvPr>
        </p:nvSpPr>
        <p:spPr/>
        <p:txBody>
          <a:bodyPr>
            <a:normAutofit lnSpcReduction="10000"/>
          </a:bodyPr>
          <a:lstStyle/>
          <a:p>
            <a:r>
              <a:rPr lang="en-US" dirty="0" smtClean="0"/>
              <a:t>We have now worked with 2 variables and 2 dimensions, but sometimes there are more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Linear equation in 3 variables graphs a plane </a:t>
            </a:r>
          </a:p>
          <a:p>
            <a:endParaRPr lang="en-US" dirty="0"/>
          </a:p>
        </p:txBody>
      </p:sp>
      <p:sp>
        <p:nvSpPr>
          <p:cNvPr id="4" name="TextBox 3"/>
          <p:cNvSpPr txBox="1"/>
          <p:nvPr/>
        </p:nvSpPr>
        <p:spPr>
          <a:xfrm>
            <a:off x="1905000" y="2000250"/>
            <a:ext cx="5791200" cy="1485900"/>
          </a:xfrm>
          <a:prstGeom prst="rect">
            <a:avLst/>
          </a:prstGeom>
          <a:noFill/>
        </p:spPr>
        <p:txBody>
          <a:bodyPr wrap="square" rtlCol="0">
            <a:prstTxWarp prst="textWave4">
              <a:avLst/>
            </a:prstTxWarp>
            <a:spAutoFit/>
            <a:scene3d>
              <a:camera prst="perspectiveHeroicExtremeLeftFacing"/>
              <a:lightRig rig="threePt" dir="t"/>
            </a:scene3d>
            <a:sp3d extrusionH="57150">
              <a:bevelT w="38100" h="38100"/>
            </a:sp3d>
          </a:bodyPr>
          <a:lstStyle/>
          <a:p>
            <a:pPr>
              <a:buNone/>
            </a:pPr>
            <a:r>
              <a:rPr lang="en-US" sz="6600" b="1" dirty="0" smtClean="0">
                <a:effectLst>
                  <a:glow rad="228600">
                    <a:schemeClr val="accent6">
                      <a:satMod val="175000"/>
                      <a:alpha val="40000"/>
                    </a:schemeClr>
                  </a:glow>
                  <a:outerShdw blurRad="60007" dir="1500000" sy="-30000" kx="800400" algn="bl" rotWithShape="0">
                    <a:prstClr val="black">
                      <a:alpha val="20000"/>
                    </a:prstClr>
                  </a:outerShdw>
                </a:effectLst>
              </a:rPr>
              <a:t>dimensions.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500"/>
                            </p:stCondLst>
                            <p:childTnLst>
                              <p:par>
                                <p:cTn id="15" presetID="6" presetClass="emph" presetSubtype="0" repeatCount="indefinite" autoRev="1" fill="hold" grpId="1" nodeType="afterEffect">
                                  <p:stCondLst>
                                    <p:cond delay="0"/>
                                  </p:stCondLst>
                                  <p:iterate type="lt">
                                    <p:tmPct val="0"/>
                                  </p:iterate>
                                  <p:childTnLst>
                                    <p:animScale>
                                      <p:cBhvr>
                                        <p:cTn id="16" dur="2000" fill="hold"/>
                                        <p:tgtEl>
                                          <p:spTgt spid="4"/>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Solution to system in 3 variables</a:t>
                </a:r>
              </a:p>
              <a:p>
                <a:pPr lvl="1"/>
                <a:r>
                  <a:rPr lang="en-US" dirty="0" smtClean="0"/>
                  <a:t>Ordered triple (x, y, z)</a:t>
                </a:r>
              </a:p>
              <a:p>
                <a:endParaRPr lang="en-US" dirty="0" smtClean="0"/>
              </a:p>
              <a:p>
                <a:r>
                  <a:rPr lang="en-US" dirty="0" smtClean="0"/>
                  <a:t>Example: Is (2, -4, 1) a solution of</a:t>
                </a:r>
              </a:p>
              <a:p>
                <a:pPr lvl="1"/>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&amp;</m:t>
                        </m:r>
                        <m:r>
                          <m:rPr>
                            <m:brk m:alnAt="7"/>
                          </m:rPr>
                          <a:rPr lang="en-US" b="0" i="1" smtClean="0">
                            <a:latin typeface="Cambria Math"/>
                          </a:rPr>
                          <m:t>𝑥</m:t>
                        </m:r>
                        <m:r>
                          <a:rPr lang="en-US" b="0" i="1" smtClean="0">
                            <a:latin typeface="Cambria Math"/>
                          </a:rPr>
                          <m:t>+3&amp;</m:t>
                        </m:r>
                        <m:r>
                          <m:rPr>
                            <m:brk m:alnAt="7"/>
                          </m:rPr>
                          <a:rPr lang="en-US" b="0" i="1" smtClean="0">
                            <a:latin typeface="Cambria Math"/>
                          </a:rPr>
                          <m:t>𝑦</m:t>
                        </m:r>
                        <m:r>
                          <a:rPr lang="en-US" b="0" i="1" smtClean="0">
                            <a:latin typeface="Cambria Math"/>
                          </a:rPr>
                          <m:t>&amp;</m:t>
                        </m:r>
                        <m:r>
                          <m:rPr>
                            <m:brk m:alnAt="7"/>
                          </m:rPr>
                          <a:rPr lang="en-US" b="0" i="1" smtClean="0">
                            <a:latin typeface="Cambria Math"/>
                          </a:rPr>
                          <m:t>−</m:t>
                        </m:r>
                        <m:r>
                          <a:rPr lang="en-US" b="0" i="1" smtClean="0">
                            <a:latin typeface="Cambria Math"/>
                          </a:rPr>
                          <m:t>&amp;</m:t>
                        </m:r>
                        <m:r>
                          <m:rPr>
                            <m:brk m:alnAt="7"/>
                          </m:rPr>
                          <a:rPr lang="en-US" b="0" i="1" smtClean="0">
                            <a:latin typeface="Cambria Math"/>
                          </a:rPr>
                          <m:t>𝑧</m:t>
                        </m:r>
                        <m:r>
                          <a:rPr lang="en-US" b="0" i="1" smtClean="0">
                            <a:latin typeface="Cambria Math"/>
                          </a:rPr>
                          <m:t>&amp;=−11</m:t>
                        </m:r>
                      </m:e>
                      <m:e>
                        <m:r>
                          <a:rPr lang="en-US" b="0" i="1" smtClean="0">
                            <a:latin typeface="Cambria Math"/>
                          </a:rPr>
                          <m:t>2&amp;</m:t>
                        </m:r>
                        <m:r>
                          <a:rPr lang="en-US" b="0" i="1" smtClean="0">
                            <a:latin typeface="Cambria Math"/>
                          </a:rPr>
                          <m:t>𝑥</m:t>
                        </m:r>
                        <m:r>
                          <a:rPr lang="en-US" b="0" i="1" smtClean="0">
                            <a:latin typeface="Cambria Math"/>
                          </a:rPr>
                          <m:t>+&amp;</m:t>
                        </m:r>
                        <m:r>
                          <a:rPr lang="en-US" b="0" i="1" smtClean="0">
                            <a:latin typeface="Cambria Math"/>
                          </a:rPr>
                          <m:t>𝑦</m:t>
                        </m:r>
                        <m:r>
                          <a:rPr lang="en-US" b="0" i="1" smtClean="0">
                            <a:latin typeface="Cambria Math"/>
                          </a:rPr>
                          <m:t>&amp;+&amp;</m:t>
                        </m:r>
                        <m:r>
                          <a:rPr lang="en-US" b="0" i="1" smtClean="0">
                            <a:latin typeface="Cambria Math"/>
                          </a:rPr>
                          <m:t>𝑧</m:t>
                        </m:r>
                        <m:r>
                          <a:rPr lang="en-US" b="0" i="1" smtClean="0">
                            <a:latin typeface="Cambria Math"/>
                          </a:rPr>
                          <m:t>&amp;=1</m:t>
                        </m:r>
                      </m:e>
                      <m:e>
                        <m:r>
                          <a:rPr lang="en-US" b="0" i="1" smtClean="0">
                            <a:latin typeface="Cambria Math"/>
                          </a:rPr>
                          <m:t>5&amp;</m:t>
                        </m:r>
                        <m:r>
                          <a:rPr lang="en-US" b="0" i="1" smtClean="0">
                            <a:latin typeface="Cambria Math"/>
                          </a:rPr>
                          <m:t>𝑥</m:t>
                        </m:r>
                        <m:r>
                          <a:rPr lang="en-US" b="0" i="1" smtClean="0">
                            <a:latin typeface="Cambria Math"/>
                          </a:rPr>
                          <m:t>−2&amp;</m:t>
                        </m:r>
                        <m:r>
                          <a:rPr lang="en-US" b="0" i="1" smtClean="0">
                            <a:latin typeface="Cambria Math"/>
                          </a:rPr>
                          <m:t>𝑦</m:t>
                        </m:r>
                        <m:r>
                          <a:rPr lang="en-US" b="0" i="1" smtClean="0">
                            <a:latin typeface="Cambria Math"/>
                          </a:rPr>
                          <m:t>&amp;+3&amp;</m:t>
                        </m:r>
                        <m:r>
                          <a:rPr lang="en-US" b="0" i="1" smtClean="0">
                            <a:latin typeface="Cambria Math"/>
                          </a:rPr>
                          <m:t>𝑧</m:t>
                        </m:r>
                        <m:r>
                          <a:rPr lang="en-US" b="0" i="1" smtClean="0">
                            <a:latin typeface="Cambria Math"/>
                          </a:rPr>
                          <m:t>&amp;=21</m:t>
                        </m:r>
                      </m:e>
                    </m:eqAr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284"/>
                </a:stretch>
              </a:blipFill>
            </p:spPr>
            <p:txBody>
              <a:bodyPr/>
              <a:lstStyle/>
              <a:p>
                <a:r>
                  <a:rPr lang="en-US">
                    <a:noFill/>
                  </a:rPr>
                  <a:t> </a:t>
                </a:r>
              </a:p>
            </p:txBody>
          </p:sp>
        </mc:Fallback>
      </mc:AlternateContent>
      <p:sp>
        <p:nvSpPr>
          <p:cNvPr id="6553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System of equations</a:t>
                </a:r>
              </a:p>
              <a:p>
                <a:pPr lvl="1"/>
                <a:r>
                  <a:rPr lang="en-US" dirty="0" smtClean="0"/>
                  <a:t>More than one equation that share the </a:t>
                </a:r>
                <a:r>
                  <a:rPr lang="en-US" smtClean="0"/>
                  <a:t>same solution.</a:t>
                </a:r>
                <a:endParaRPr lang="en-US" dirty="0" smtClean="0"/>
              </a:p>
              <a:p>
                <a:pPr lvl="1"/>
                <a:r>
                  <a:rPr lang="en-US" dirty="0" smtClean="0"/>
                  <a:t>Often they involve more than one variable.</a:t>
                </a:r>
              </a:p>
              <a:p>
                <a:pPr lvl="1"/>
                <a:r>
                  <a:rPr lang="en-US" dirty="0" smtClean="0"/>
                  <a:t>In order to solve them, you need as many equations as there are variables.</a:t>
                </a:r>
              </a:p>
              <a:p>
                <a:pPr lvl="1"/>
                <a:endParaRPr lang="en-US" dirty="0"/>
              </a:p>
              <a:p>
                <a:pPr lvl="1"/>
                <a14:m>
                  <m:oMath xmlns:m="http://schemas.openxmlformats.org/officeDocument/2006/math">
                    <m:m>
                      <m:mPr>
                        <m:mcs>
                          <m:mc>
                            <m:mcPr>
                              <m:count m:val="1"/>
                              <m:mcJc m:val="center"/>
                            </m:mcPr>
                          </m:mc>
                        </m:mcs>
                        <m:ctrlPr>
                          <a:rPr lang="en-US" sz="3200" b="0" i="1" smtClean="0">
                            <a:latin typeface="Cambria Math" panose="02040503050406030204" pitchFamily="18" charset="0"/>
                          </a:rPr>
                        </m:ctrlPr>
                      </m:mPr>
                      <m:mr>
                        <m:e>
                          <m:r>
                            <m:rPr>
                              <m:brk m:alnAt="7"/>
                            </m:rPr>
                            <a:rPr lang="en-US" sz="3200" b="0" i="1" smtClean="0">
                              <a:latin typeface="Cambria Math"/>
                            </a:rPr>
                            <m:t>2</m:t>
                          </m:r>
                          <m:r>
                            <a:rPr lang="en-US" sz="3200" b="0" i="1" smtClean="0">
                              <a:latin typeface="Cambria Math"/>
                            </a:rPr>
                            <m:t>𝑥</m:t>
                          </m:r>
                          <m:r>
                            <a:rPr lang="en-US" sz="3200" b="0" i="1" smtClean="0">
                              <a:latin typeface="Cambria Math"/>
                            </a:rPr>
                            <m:t>+3</m:t>
                          </m:r>
                          <m:r>
                            <a:rPr lang="en-US" sz="3200" b="0" i="1" smtClean="0">
                              <a:latin typeface="Cambria Math"/>
                            </a:rPr>
                            <m:t>𝑦</m:t>
                          </m:r>
                          <m:r>
                            <a:rPr lang="en-US" sz="3200" b="0" i="1" smtClean="0">
                              <a:latin typeface="Cambria Math"/>
                            </a:rPr>
                            <m:t>=6</m:t>
                          </m:r>
                        </m:e>
                      </m:mr>
                      <m:mr>
                        <m:e>
                          <m:r>
                            <a:rPr lang="en-US" sz="3200" b="0" i="1" smtClean="0">
                              <a:latin typeface="Cambria Math"/>
                            </a:rPr>
                            <m:t>3</m:t>
                          </m:r>
                          <m:r>
                            <a:rPr lang="en-US" sz="3200" b="0" i="1" smtClean="0">
                              <a:latin typeface="Cambria Math"/>
                            </a:rPr>
                            <m:t>𝑥</m:t>
                          </m:r>
                          <m:r>
                            <a:rPr lang="en-US" sz="3200" b="0" i="1" smtClean="0">
                              <a:latin typeface="Cambria Math"/>
                            </a:rPr>
                            <m:t>−4</m:t>
                          </m:r>
                          <m:r>
                            <a:rPr lang="en-US" sz="3200" b="0" i="1" smtClean="0">
                              <a:latin typeface="Cambria Math"/>
                            </a:rPr>
                            <m:t>𝑦</m:t>
                          </m:r>
                          <m:r>
                            <a:rPr lang="en-US" sz="3200" b="0" i="1" smtClean="0">
                              <a:latin typeface="Cambria Math"/>
                            </a:rPr>
                            <m:t>=5</m:t>
                          </m:r>
                        </m:e>
                      </m:mr>
                    </m:m>
                  </m:oMath>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370" r="-667"/>
                </a:stretch>
              </a:blipFill>
            </p:spPr>
            <p:txBody>
              <a:bodyPr/>
              <a:lstStyle/>
              <a:p>
                <a:r>
                  <a:rPr lang="en-US">
                    <a:noFill/>
                  </a:rPr>
                  <a:t> </a:t>
                </a:r>
              </a:p>
            </p:txBody>
          </p:sp>
        </mc:Fallback>
      </mc:AlternateContent>
      <p:sp>
        <p:nvSpPr>
          <p:cNvPr id="102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p:grpSp>
        <p:nvGrpSpPr>
          <p:cNvPr id="17" name="Group 16"/>
          <p:cNvGrpSpPr/>
          <p:nvPr/>
        </p:nvGrpSpPr>
        <p:grpSpPr>
          <a:xfrm>
            <a:off x="609600" y="819150"/>
            <a:ext cx="3810000" cy="1981200"/>
            <a:chOff x="1269293" y="3821138"/>
            <a:chExt cx="4865514" cy="2530283"/>
          </a:xfrm>
        </p:grpSpPr>
        <p:sp>
          <p:nvSpPr>
            <p:cNvPr id="11" name="Parallelogram 10"/>
            <p:cNvSpPr/>
            <p:nvPr/>
          </p:nvSpPr>
          <p:spPr>
            <a:xfrm rot="496229">
              <a:off x="2107813" y="4967474"/>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Parallelogram 14"/>
            <p:cNvSpPr/>
            <p:nvPr/>
          </p:nvSpPr>
          <p:spPr>
            <a:xfrm rot="21036611" flipV="1">
              <a:off x="1269293" y="4848415"/>
              <a:ext cx="2411241" cy="422874"/>
            </a:xfrm>
            <a:prstGeom prst="parallelogram">
              <a:avLst>
                <a:gd name="adj" fmla="val 30289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Parallelogram 11"/>
            <p:cNvSpPr/>
            <p:nvPr/>
          </p:nvSpPr>
          <p:spPr>
            <a:xfrm rot="496229">
              <a:off x="2458720" y="3821138"/>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Parallelogram 3"/>
            <p:cNvSpPr/>
            <p:nvPr/>
          </p:nvSpPr>
          <p:spPr>
            <a:xfrm rot="21085431">
              <a:off x="2110622" y="5205614"/>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rot="21085431">
              <a:off x="2449848" y="4056277"/>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21085431">
              <a:off x="3284255" y="5028771"/>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rot="21085431">
              <a:off x="3623481" y="3879434"/>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rot="496229">
              <a:off x="3430269" y="5164183"/>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Parallelogram 13"/>
            <p:cNvSpPr/>
            <p:nvPr/>
          </p:nvSpPr>
          <p:spPr>
            <a:xfrm rot="21036611" flipV="1">
              <a:off x="3723566" y="4873815"/>
              <a:ext cx="2411241" cy="422874"/>
            </a:xfrm>
            <a:prstGeom prst="parallelogram">
              <a:avLst>
                <a:gd name="adj" fmla="val 30289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Parallelogram 9"/>
            <p:cNvSpPr/>
            <p:nvPr/>
          </p:nvSpPr>
          <p:spPr>
            <a:xfrm rot="496229">
              <a:off x="3784213" y="4011638"/>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Parallelogram 12"/>
            <p:cNvSpPr/>
            <p:nvPr/>
          </p:nvSpPr>
          <p:spPr>
            <a:xfrm rot="21036611" flipV="1">
              <a:off x="2609142" y="5058268"/>
              <a:ext cx="2411241" cy="422874"/>
            </a:xfrm>
            <a:prstGeom prst="parallelogram">
              <a:avLst>
                <a:gd name="adj" fmla="val 30289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3679029" y="5029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6" name="Group 25"/>
          <p:cNvGrpSpPr/>
          <p:nvPr/>
        </p:nvGrpSpPr>
        <p:grpSpPr>
          <a:xfrm>
            <a:off x="5410200" y="738200"/>
            <a:ext cx="2819400" cy="2290749"/>
            <a:chOff x="4648200" y="1676400"/>
            <a:chExt cx="4267200" cy="3429000"/>
          </a:xfrm>
        </p:grpSpPr>
        <p:sp>
          <p:nvSpPr>
            <p:cNvPr id="21" name="Parallelogram 20"/>
            <p:cNvSpPr/>
            <p:nvPr/>
          </p:nvSpPr>
          <p:spPr>
            <a:xfrm rot="5400000" flipH="1">
              <a:off x="6487887" y="1973943"/>
              <a:ext cx="2271486" cy="1676400"/>
            </a:xfrm>
            <a:prstGeom prst="parallelogram">
              <a:avLst>
                <a:gd name="adj" fmla="val 6966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Parallelogram 18"/>
            <p:cNvSpPr/>
            <p:nvPr/>
          </p:nvSpPr>
          <p:spPr>
            <a:xfrm rot="16200000">
              <a:off x="4807857" y="1988457"/>
              <a:ext cx="2271486" cy="1676400"/>
            </a:xfrm>
            <a:prstGeom prst="parallelogram">
              <a:avLst>
                <a:gd name="adj" fmla="val 68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2819400"/>
              <a:ext cx="21336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4648200" y="2819400"/>
              <a:ext cx="21336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Parallelogram 17"/>
            <p:cNvSpPr/>
            <p:nvPr/>
          </p:nvSpPr>
          <p:spPr>
            <a:xfrm rot="16200000">
              <a:off x="6484257" y="3116943"/>
              <a:ext cx="2271486" cy="1676400"/>
            </a:xfrm>
            <a:prstGeom prst="parallelogram">
              <a:avLst>
                <a:gd name="adj" fmla="val 66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5400000" flipH="1">
              <a:off x="4807857" y="3131457"/>
              <a:ext cx="2271486" cy="1676400"/>
            </a:xfrm>
            <a:prstGeom prst="parallelogram">
              <a:avLst>
                <a:gd name="adj" fmla="val 673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5" name="Straight Arrow Connector 24"/>
            <p:cNvCxnSpPr/>
            <p:nvPr/>
          </p:nvCxnSpPr>
          <p:spPr>
            <a:xfrm rot="5400000">
              <a:off x="5638800" y="3352800"/>
              <a:ext cx="22860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grpSp>
        <p:nvGrpSpPr>
          <p:cNvPr id="36" name="Group 35"/>
          <p:cNvGrpSpPr/>
          <p:nvPr/>
        </p:nvGrpSpPr>
        <p:grpSpPr>
          <a:xfrm>
            <a:off x="457200" y="3028950"/>
            <a:ext cx="2286000" cy="2057400"/>
            <a:chOff x="1295399" y="3505197"/>
            <a:chExt cx="3886200" cy="3550923"/>
          </a:xfrm>
        </p:grpSpPr>
        <p:sp>
          <p:nvSpPr>
            <p:cNvPr id="35" name="Rectangle 34"/>
            <p:cNvSpPr/>
            <p:nvPr/>
          </p:nvSpPr>
          <p:spPr>
            <a:xfrm>
              <a:off x="1295399" y="5295898"/>
              <a:ext cx="838199"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343400" y="5295898"/>
              <a:ext cx="838199"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p:nvSpPr>
          <p:spPr>
            <a:xfrm rot="5400000" flipH="1">
              <a:off x="2644150" y="4107166"/>
              <a:ext cx="1762920" cy="574221"/>
            </a:xfrm>
            <a:prstGeom prst="parallelogram">
              <a:avLst>
                <a:gd name="adj" fmla="val 1063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Parallelogram 28"/>
            <p:cNvSpPr/>
            <p:nvPr/>
          </p:nvSpPr>
          <p:spPr>
            <a:xfrm rot="16200000">
              <a:off x="2072651" y="4099546"/>
              <a:ext cx="1762920" cy="574221"/>
            </a:xfrm>
            <a:prstGeom prst="parallelogram">
              <a:avLst>
                <a:gd name="adj" fmla="val 1063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Parallelogram 26"/>
            <p:cNvSpPr/>
            <p:nvPr/>
          </p:nvSpPr>
          <p:spPr>
            <a:xfrm rot="5400000" flipH="1">
              <a:off x="1524009" y="4724387"/>
              <a:ext cx="2326799" cy="1107621"/>
            </a:xfrm>
            <a:prstGeom prst="parallelogram">
              <a:avLst>
                <a:gd name="adj" fmla="val 1063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Parallelogram 27"/>
            <p:cNvSpPr/>
            <p:nvPr/>
          </p:nvSpPr>
          <p:spPr>
            <a:xfrm rot="16200000">
              <a:off x="2628909" y="4724389"/>
              <a:ext cx="2326800" cy="1107621"/>
            </a:xfrm>
            <a:prstGeom prst="parallelogram">
              <a:avLst>
                <a:gd name="adj" fmla="val 1063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Parallelogram 30"/>
            <p:cNvSpPr/>
            <p:nvPr/>
          </p:nvSpPr>
          <p:spPr>
            <a:xfrm rot="5400000" flipH="1">
              <a:off x="967751" y="5887548"/>
              <a:ext cx="1762920" cy="574221"/>
            </a:xfrm>
            <a:prstGeom prst="parallelogram">
              <a:avLst>
                <a:gd name="adj" fmla="val 1063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Parallelogram 31"/>
            <p:cNvSpPr/>
            <p:nvPr/>
          </p:nvSpPr>
          <p:spPr>
            <a:xfrm rot="16200000">
              <a:off x="3746329" y="5887549"/>
              <a:ext cx="1762920" cy="574221"/>
            </a:xfrm>
            <a:prstGeom prst="parallelogram">
              <a:avLst>
                <a:gd name="adj" fmla="val 1063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tangle 32"/>
            <p:cNvSpPr/>
            <p:nvPr/>
          </p:nvSpPr>
          <p:spPr>
            <a:xfrm>
              <a:off x="2133599" y="5295900"/>
              <a:ext cx="2209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657600" y="1794889"/>
            <a:ext cx="1828800" cy="3234311"/>
            <a:chOff x="5257800" y="3809999"/>
            <a:chExt cx="2558142" cy="4572002"/>
          </a:xfrm>
        </p:grpSpPr>
        <p:sp>
          <p:nvSpPr>
            <p:cNvPr id="46" name="Parallelogram 45"/>
            <p:cNvSpPr/>
            <p:nvPr/>
          </p:nvSpPr>
          <p:spPr>
            <a:xfrm rot="16200000" flipH="1">
              <a:off x="5448300" y="6972301"/>
              <a:ext cx="2209801" cy="609600"/>
            </a:xfrm>
            <a:prstGeom prst="parallelogram">
              <a:avLst>
                <a:gd name="adj" fmla="val 22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Parallelogram 39"/>
            <p:cNvSpPr/>
            <p:nvPr/>
          </p:nvSpPr>
          <p:spPr>
            <a:xfrm>
              <a:off x="5257800" y="4648200"/>
              <a:ext cx="1600200" cy="1371600"/>
            </a:xfrm>
            <a:prstGeom prst="parallelogram">
              <a:avLst>
                <a:gd name="adj" fmla="val 4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p:nvPr/>
          </p:nvSpPr>
          <p:spPr>
            <a:xfrm>
              <a:off x="5257800" y="6172200"/>
              <a:ext cx="1600200" cy="1371600"/>
            </a:xfrm>
            <a:prstGeom prst="parallelogram">
              <a:avLst>
                <a:gd name="adj" fmla="val 472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Parallelogram 42"/>
            <p:cNvSpPr/>
            <p:nvPr/>
          </p:nvSpPr>
          <p:spPr>
            <a:xfrm>
              <a:off x="6215742" y="6172200"/>
              <a:ext cx="1600200" cy="1371600"/>
            </a:xfrm>
            <a:prstGeom prst="parallelogram">
              <a:avLst>
                <a:gd name="adj" fmla="val 472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 name="Parallelogram 43"/>
            <p:cNvSpPr/>
            <p:nvPr/>
          </p:nvSpPr>
          <p:spPr>
            <a:xfrm rot="16200000" flipH="1">
              <a:off x="5105400" y="5791200"/>
              <a:ext cx="2895600" cy="609600"/>
            </a:xfrm>
            <a:prstGeom prst="parallelogram">
              <a:avLst>
                <a:gd name="adj" fmla="val 22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Parallelogram 40"/>
            <p:cNvSpPr/>
            <p:nvPr/>
          </p:nvSpPr>
          <p:spPr>
            <a:xfrm>
              <a:off x="6215742" y="4648200"/>
              <a:ext cx="1600200" cy="1371600"/>
            </a:xfrm>
            <a:prstGeom prst="parallelogram">
              <a:avLst>
                <a:gd name="adj" fmla="val 4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rot="16200000" flipH="1">
              <a:off x="5448300" y="4610100"/>
              <a:ext cx="2209801" cy="609600"/>
            </a:xfrm>
            <a:prstGeom prst="parallelogram">
              <a:avLst>
                <a:gd name="adj" fmla="val 22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1" name="Group 50"/>
          <p:cNvGrpSpPr/>
          <p:nvPr/>
        </p:nvGrpSpPr>
        <p:grpSpPr>
          <a:xfrm>
            <a:off x="6248400" y="3829050"/>
            <a:ext cx="1600200" cy="1200150"/>
            <a:chOff x="6248400" y="5105400"/>
            <a:chExt cx="1600200" cy="1600200"/>
          </a:xfrm>
        </p:grpSpPr>
        <p:sp>
          <p:nvSpPr>
            <p:cNvPr id="50" name="Parallelogram 49"/>
            <p:cNvSpPr/>
            <p:nvPr/>
          </p:nvSpPr>
          <p:spPr>
            <a:xfrm>
              <a:off x="6248400" y="6019800"/>
              <a:ext cx="1600200" cy="685800"/>
            </a:xfrm>
            <a:prstGeom prst="parallelogram">
              <a:avLst>
                <a:gd name="adj" fmla="val 7055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Parallelogram 48"/>
            <p:cNvSpPr/>
            <p:nvPr/>
          </p:nvSpPr>
          <p:spPr>
            <a:xfrm>
              <a:off x="6248400" y="5562600"/>
              <a:ext cx="1600200" cy="685800"/>
            </a:xfrm>
            <a:prstGeom prst="parallelogram">
              <a:avLst>
                <a:gd name="adj" fmla="val 705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Parallelogram 47"/>
            <p:cNvSpPr/>
            <p:nvPr/>
          </p:nvSpPr>
          <p:spPr>
            <a:xfrm>
              <a:off x="6248400" y="5105400"/>
              <a:ext cx="1600200" cy="685800"/>
            </a:xfrm>
            <a:prstGeom prst="parallelogram">
              <a:avLst>
                <a:gd name="adj" fmla="val 70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1447800" y="2628900"/>
            <a:ext cx="1676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One Solution</a:t>
            </a:r>
            <a:endParaRPr lang="en-US" dirty="0"/>
          </a:p>
        </p:txBody>
      </p:sp>
      <p:sp>
        <p:nvSpPr>
          <p:cNvPr id="53" name="TextBox 52"/>
          <p:cNvSpPr txBox="1"/>
          <p:nvPr/>
        </p:nvSpPr>
        <p:spPr>
          <a:xfrm>
            <a:off x="5943600" y="2857501"/>
            <a:ext cx="2133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Infinitely Many Solutions</a:t>
            </a:r>
            <a:endParaRPr lang="en-US" dirty="0"/>
          </a:p>
        </p:txBody>
      </p:sp>
      <p:sp>
        <p:nvSpPr>
          <p:cNvPr id="54" name="TextBox 53"/>
          <p:cNvSpPr txBox="1"/>
          <p:nvPr/>
        </p:nvSpPr>
        <p:spPr>
          <a:xfrm>
            <a:off x="2895600" y="4793218"/>
            <a:ext cx="32766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No Solutions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1000" fill="hold"/>
                                        <p:tgtEl>
                                          <p:spTgt spid="53"/>
                                        </p:tgtEl>
                                        <p:attrNameLst>
                                          <p:attrName>ppt_w</p:attrName>
                                        </p:attrNameLst>
                                      </p:cBhvr>
                                      <p:tavLst>
                                        <p:tav tm="0">
                                          <p:val>
                                            <p:fltVal val="0"/>
                                          </p:val>
                                        </p:tav>
                                        <p:tav tm="100000">
                                          <p:val>
                                            <p:strVal val="#ppt_w"/>
                                          </p:val>
                                        </p:tav>
                                      </p:tavLst>
                                    </p:anim>
                                    <p:anim calcmode="lin" valueType="num">
                                      <p:cBhvr>
                                        <p:cTn id="24" dur="1000" fill="hold"/>
                                        <p:tgtEl>
                                          <p:spTgt spid="53"/>
                                        </p:tgtEl>
                                        <p:attrNameLst>
                                          <p:attrName>ppt_h</p:attrName>
                                        </p:attrNameLst>
                                      </p:cBhvr>
                                      <p:tavLst>
                                        <p:tav tm="0">
                                          <p:val>
                                            <p:fltVal val="0"/>
                                          </p:val>
                                        </p:tav>
                                        <p:tav tm="100000">
                                          <p:val>
                                            <p:strVal val="#ppt_h"/>
                                          </p:val>
                                        </p:tav>
                                      </p:tavLst>
                                    </p:anim>
                                    <p:anim calcmode="lin" valueType="num">
                                      <p:cBhvr>
                                        <p:cTn id="25"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iterate type="lt">
                                    <p:tmPct val="0"/>
                                  </p:iterate>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fltVal val="0"/>
                                          </p:val>
                                        </p:tav>
                                        <p:tav tm="100000">
                                          <p:val>
                                            <p:strVal val="#ppt_w"/>
                                          </p:val>
                                        </p:tav>
                                      </p:tavLst>
                                    </p:anim>
                                    <p:anim calcmode="lin" valueType="num">
                                      <p:cBhvr>
                                        <p:cTn id="36" dur="1000" fill="hold"/>
                                        <p:tgtEl>
                                          <p:spTgt spid="54"/>
                                        </p:tgtEl>
                                        <p:attrNameLst>
                                          <p:attrName>ppt_h</p:attrName>
                                        </p:attrNameLst>
                                      </p:cBhvr>
                                      <p:tavLst>
                                        <p:tav tm="0">
                                          <p:val>
                                            <p:fltVal val="0"/>
                                          </p:val>
                                        </p:tav>
                                        <p:tav tm="100000">
                                          <p:val>
                                            <p:strVal val="#ppt_h"/>
                                          </p:val>
                                        </p:tav>
                                      </p:tavLst>
                                    </p:anim>
                                    <p:anim calcmode="lin" valueType="num">
                                      <p:cBhvr>
                                        <p:cTn id="37"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1"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54"/>
                                        </p:tgtEl>
                                        <p:attrNameLst>
                                          <p:attrName>ppt_x</p:attrName>
                                          <p:attrName>ppt_y</p:attrName>
                                        </p:attrNameLst>
                                      </p:cBhvr>
                                    </p:animMotion>
                                    <p:animRot by="1500000">
                                      <p:cBhvr>
                                        <p:cTn id="47" dur="125" fill="hold">
                                          <p:stCondLst>
                                            <p:cond delay="0"/>
                                          </p:stCondLst>
                                        </p:cTn>
                                        <p:tgtEl>
                                          <p:spTgt spid="54"/>
                                        </p:tgtEl>
                                        <p:attrNameLst>
                                          <p:attrName>r</p:attrName>
                                        </p:attrNameLst>
                                      </p:cBhvr>
                                    </p:animRot>
                                    <p:animRot by="-1500000">
                                      <p:cBhvr>
                                        <p:cTn id="48" dur="125" fill="hold">
                                          <p:stCondLst>
                                            <p:cond delay="125"/>
                                          </p:stCondLst>
                                        </p:cTn>
                                        <p:tgtEl>
                                          <p:spTgt spid="54"/>
                                        </p:tgtEl>
                                        <p:attrNameLst>
                                          <p:attrName>r</p:attrName>
                                        </p:attrNameLst>
                                      </p:cBhvr>
                                    </p:animRot>
                                    <p:animRot by="-1500000">
                                      <p:cBhvr>
                                        <p:cTn id="49" dur="125" fill="hold">
                                          <p:stCondLst>
                                            <p:cond delay="250"/>
                                          </p:stCondLst>
                                        </p:cTn>
                                        <p:tgtEl>
                                          <p:spTgt spid="54"/>
                                        </p:tgtEl>
                                        <p:attrNameLst>
                                          <p:attrName>r</p:attrName>
                                        </p:attrNameLst>
                                      </p:cBhvr>
                                    </p:animRot>
                                    <p:animRot by="1500000">
                                      <p:cBhvr>
                                        <p:cTn id="50" dur="125" fill="hold">
                                          <p:stCondLst>
                                            <p:cond delay="375"/>
                                          </p:stCondLst>
                                        </p:cTn>
                                        <p:tgtEl>
                                          <p:spTgt spid="54"/>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grpId="2"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54"/>
                                        </p:tgtEl>
                                        <p:attrNameLst>
                                          <p:attrName>ppt_x</p:attrName>
                                          <p:attrName>ppt_y</p:attrName>
                                        </p:attrNameLst>
                                      </p:cBhvr>
                                    </p:animMotion>
                                    <p:animRot by="1500000">
                                      <p:cBhvr>
                                        <p:cTn id="59" dur="125" fill="hold">
                                          <p:stCondLst>
                                            <p:cond delay="0"/>
                                          </p:stCondLst>
                                        </p:cTn>
                                        <p:tgtEl>
                                          <p:spTgt spid="54"/>
                                        </p:tgtEl>
                                        <p:attrNameLst>
                                          <p:attrName>r</p:attrName>
                                        </p:attrNameLst>
                                      </p:cBhvr>
                                    </p:animRot>
                                    <p:animRot by="-1500000">
                                      <p:cBhvr>
                                        <p:cTn id="60" dur="125" fill="hold">
                                          <p:stCondLst>
                                            <p:cond delay="125"/>
                                          </p:stCondLst>
                                        </p:cTn>
                                        <p:tgtEl>
                                          <p:spTgt spid="54"/>
                                        </p:tgtEl>
                                        <p:attrNameLst>
                                          <p:attrName>r</p:attrName>
                                        </p:attrNameLst>
                                      </p:cBhvr>
                                    </p:animRot>
                                    <p:animRot by="-1500000">
                                      <p:cBhvr>
                                        <p:cTn id="61" dur="125" fill="hold">
                                          <p:stCondLst>
                                            <p:cond delay="250"/>
                                          </p:stCondLst>
                                        </p:cTn>
                                        <p:tgtEl>
                                          <p:spTgt spid="54"/>
                                        </p:tgtEl>
                                        <p:attrNameLst>
                                          <p:attrName>r</p:attrName>
                                        </p:attrNameLst>
                                      </p:cBhvr>
                                    </p:animRot>
                                    <p:animRot by="1500000">
                                      <p:cBhvr>
                                        <p:cTn id="62" dur="125" fill="hold">
                                          <p:stCondLst>
                                            <p:cond delay="375"/>
                                          </p:stCondLst>
                                        </p:cTn>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4" grpId="1" animBg="1"/>
      <p:bldP spid="54"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p:sp>
        <p:nvSpPr>
          <p:cNvPr id="3" name="Content Placeholder 2"/>
          <p:cNvSpPr>
            <a:spLocks noGrp="1"/>
          </p:cNvSpPr>
          <p:nvPr>
            <p:ph idx="1"/>
          </p:nvPr>
        </p:nvSpPr>
        <p:spPr>
          <a:xfrm>
            <a:off x="457200" y="1412107"/>
            <a:ext cx="8229600" cy="3731394"/>
          </a:xfrm>
        </p:spPr>
        <p:txBody>
          <a:bodyPr>
            <a:noAutofit/>
          </a:bodyPr>
          <a:lstStyle/>
          <a:p>
            <a:pPr>
              <a:buNone/>
            </a:pPr>
            <a:r>
              <a:rPr lang="en-US" sz="2000" dirty="0" smtClean="0"/>
              <a:t>Elimination Method</a:t>
            </a:r>
          </a:p>
          <a:p>
            <a:pPr lvl="0"/>
            <a:r>
              <a:rPr lang="en-US" sz="2000" dirty="0" smtClean="0"/>
              <a:t>Like two variables, you just do it more than once.</a:t>
            </a:r>
          </a:p>
          <a:p>
            <a:pPr marL="1051560" lvl="1" indent="-514350">
              <a:buFont typeface="+mj-lt"/>
              <a:buAutoNum type="arabicPeriod"/>
            </a:pPr>
            <a:r>
              <a:rPr lang="en-US" sz="1800" dirty="0" smtClean="0"/>
              <a:t>Combine first and second to eliminate a variable</a:t>
            </a:r>
          </a:p>
          <a:p>
            <a:pPr marL="1051560" lvl="1" indent="-514350">
              <a:buFont typeface="+mj-lt"/>
              <a:buAutoNum type="arabicPeriod"/>
            </a:pPr>
            <a:r>
              <a:rPr lang="en-US" sz="1800" dirty="0" smtClean="0"/>
              <a:t>Combine second and third to eliminate the same variable as before</a:t>
            </a:r>
          </a:p>
          <a:p>
            <a:pPr marL="1051560" lvl="1" indent="-514350">
              <a:buFont typeface="+mj-lt"/>
              <a:buAutoNum type="arabicPeriod"/>
            </a:pPr>
            <a:r>
              <a:rPr lang="en-US" sz="1800" dirty="0" smtClean="0"/>
              <a:t>Combine these new equations to find the two variables</a:t>
            </a:r>
          </a:p>
          <a:p>
            <a:pPr marL="1051560" lvl="1" indent="-514350">
              <a:buFont typeface="+mj-lt"/>
              <a:buAutoNum type="arabicPeriod"/>
            </a:pPr>
            <a:r>
              <a:rPr lang="en-US" sz="1800" dirty="0" smtClean="0"/>
              <a:t>Substitute those two variables into one of the original equations to get the third variable</a:t>
            </a:r>
          </a:p>
          <a:p>
            <a:pPr lvl="0"/>
            <a:endParaRPr lang="en-US" sz="2000" dirty="0" smtClean="0"/>
          </a:p>
          <a:p>
            <a:pPr lvl="0"/>
            <a:r>
              <a:rPr lang="en-US" sz="2000" dirty="0" smtClean="0"/>
              <a:t>If you get a false statement like 8=0 </a:t>
            </a:r>
            <a:r>
              <a:rPr lang="en-US" sz="2000" dirty="0" smtClean="0">
                <a:sym typeface="Wingdings"/>
              </a:rPr>
              <a:t></a:t>
            </a:r>
            <a:r>
              <a:rPr lang="en-US" sz="2000" dirty="0" smtClean="0"/>
              <a:t> no solution</a:t>
            </a:r>
          </a:p>
          <a:p>
            <a:pPr lvl="0"/>
            <a:r>
              <a:rPr lang="en-US" sz="2000" dirty="0" smtClean="0"/>
              <a:t>If you get an identity like 0=0 </a:t>
            </a:r>
            <a:r>
              <a:rPr lang="en-US" sz="2000" dirty="0" smtClean="0">
                <a:sym typeface="Wingdings"/>
              </a:rPr>
              <a:t></a:t>
            </a:r>
            <a:r>
              <a:rPr lang="en-US" sz="2000" dirty="0" smtClean="0"/>
              <a:t> infinitely many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109728" indent="0">
                  <a:buNone/>
                </a:pPr>
                <a14:m>
                  <m:oMathPara xmlns:m="http://schemas.openxmlformats.org/officeDocument/2006/math">
                    <m:oMathParaPr>
                      <m:jc m:val="left"/>
                    </m:oMathParaPr>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2</m:t>
                          </m:r>
                          <m:r>
                            <a:rPr lang="en-US" b="0" i="1" smtClean="0">
                              <a:latin typeface="Cambria Math"/>
                            </a:rPr>
                            <m:t>𝑥</m:t>
                          </m:r>
                          <m:r>
                            <a:rPr lang="en-US" b="0" i="1" smtClean="0">
                              <a:latin typeface="Cambria Math"/>
                            </a:rPr>
                            <m:t>+</m:t>
                          </m:r>
                          <m:r>
                            <a:rPr lang="en-US" b="0" i="1" smtClean="0">
                              <a:latin typeface="Cambria Math"/>
                            </a:rPr>
                            <m:t>3</m:t>
                          </m:r>
                          <m:r>
                            <a:rPr lang="en-US" b="0" i="1" smtClean="0">
                              <a:latin typeface="Cambria Math"/>
                            </a:rPr>
                            <m:t>&amp;</m:t>
                          </m:r>
                          <m:r>
                            <a:rPr lang="en-US" b="0" i="1" smtClean="0">
                              <a:latin typeface="Cambria Math"/>
                            </a:rPr>
                            <m:t>𝑦</m:t>
                          </m:r>
                          <m:r>
                            <a:rPr lang="en-US" b="0" i="1" smtClean="0">
                              <a:latin typeface="Cambria Math"/>
                            </a:rPr>
                            <m:t>+</m:t>
                          </m:r>
                          <m:r>
                            <a:rPr lang="en-US" b="0" i="1" smtClean="0">
                              <a:latin typeface="Cambria Math"/>
                            </a:rPr>
                            <m:t>7</m:t>
                          </m:r>
                          <m:r>
                            <a:rPr lang="en-US" b="0" i="1" smtClean="0">
                              <a:latin typeface="Cambria Math"/>
                            </a:rPr>
                            <m:t>&amp;</m:t>
                          </m:r>
                          <m:r>
                            <a:rPr lang="en-US" b="0" i="1" smtClean="0">
                              <a:latin typeface="Cambria Math"/>
                            </a:rPr>
                            <m:t>𝑧</m:t>
                          </m:r>
                          <m:r>
                            <a:rPr lang="en-US" b="0" i="1" smtClean="0">
                              <a:latin typeface="Cambria Math"/>
                            </a:rPr>
                            <m:t>&amp;=−&amp;</m:t>
                          </m:r>
                          <m:r>
                            <a:rPr lang="en-US" b="0" i="1" smtClean="0">
                              <a:latin typeface="Cambria Math"/>
                            </a:rPr>
                            <m:t>3</m:t>
                          </m:r>
                        </m:e>
                        <m:e>
                          <m:r>
                            <a:rPr lang="en-US" b="0" i="1" smtClean="0">
                              <a:latin typeface="Cambria Math"/>
                            </a:rPr>
                            <m:t>𝑥</m:t>
                          </m:r>
                          <m:r>
                            <a:rPr lang="en-US" b="0" i="1" smtClean="0">
                              <a:latin typeface="Cambria Math"/>
                            </a:rPr>
                            <m:t>−</m:t>
                          </m:r>
                          <m:r>
                            <a:rPr lang="en-US" b="0" i="1" smtClean="0">
                              <a:latin typeface="Cambria Math"/>
                            </a:rPr>
                            <m:t>6</m:t>
                          </m:r>
                          <m:r>
                            <a:rPr lang="en-US" b="0" i="1" smtClean="0">
                              <a:latin typeface="Cambria Math"/>
                            </a:rPr>
                            <m:t>&amp;</m:t>
                          </m:r>
                          <m:r>
                            <a:rPr lang="en-US" b="0" i="1" smtClean="0">
                              <a:latin typeface="Cambria Math"/>
                            </a:rPr>
                            <m:t>𝑦</m:t>
                          </m:r>
                          <m:r>
                            <a:rPr lang="en-US" b="0" i="1" smtClean="0">
                              <a:latin typeface="Cambria Math"/>
                            </a:rPr>
                            <m:t>+&amp;</m:t>
                          </m:r>
                          <m:r>
                            <a:rPr lang="en-US" b="0" i="1" smtClean="0">
                              <a:latin typeface="Cambria Math"/>
                            </a:rPr>
                            <m:t>𝑧</m:t>
                          </m:r>
                          <m:r>
                            <a:rPr lang="en-US" b="0" i="1" smtClean="0">
                              <a:latin typeface="Cambria Math"/>
                            </a:rPr>
                            <m:t>&amp;=−&amp;</m:t>
                          </m:r>
                          <m:r>
                            <a:rPr lang="en-US" b="0" i="1" smtClean="0">
                              <a:latin typeface="Cambria Math"/>
                            </a:rPr>
                            <m:t>4</m:t>
                          </m:r>
                        </m:e>
                        <m:e>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3</m:t>
                          </m:r>
                          <m:r>
                            <a:rPr lang="en-US" b="0" i="1" smtClean="0">
                              <a:latin typeface="Cambria Math"/>
                            </a:rPr>
                            <m:t>&amp;</m:t>
                          </m:r>
                          <m:r>
                            <a:rPr lang="en-US" b="0" i="1" smtClean="0">
                              <a:latin typeface="Cambria Math"/>
                            </a:rPr>
                            <m:t>𝑦</m:t>
                          </m:r>
                          <m:r>
                            <a:rPr lang="en-US" b="0" i="1" smtClean="0">
                              <a:latin typeface="Cambria Math"/>
                            </a:rPr>
                            <m:t>+</m:t>
                          </m:r>
                          <m:r>
                            <a:rPr lang="en-US" b="0" i="1" smtClean="0">
                              <a:latin typeface="Cambria Math"/>
                            </a:rPr>
                            <m:t>8</m:t>
                          </m:r>
                          <m:r>
                            <a:rPr lang="en-US" b="0" i="1" smtClean="0">
                              <a:latin typeface="Cambria Math"/>
                            </a:rPr>
                            <m:t>&amp;</m:t>
                          </m:r>
                          <m:r>
                            <a:rPr lang="en-US" b="0" i="1" smtClean="0">
                              <a:latin typeface="Cambria Math"/>
                            </a:rPr>
                            <m:t>𝑧</m:t>
                          </m:r>
                          <m:r>
                            <a:rPr lang="en-US" b="0" i="1" smtClean="0">
                              <a:latin typeface="Cambria Math"/>
                            </a:rPr>
                            <m:t>&amp;=&amp;</m:t>
                          </m:r>
                          <m:r>
                            <a:rPr lang="en-US" b="0" i="1" smtClean="0">
                              <a:latin typeface="Cambria Math"/>
                            </a:rPr>
                            <m:t>1</m:t>
                          </m:r>
                        </m:e>
                      </m:eqArr>
                    </m:oMath>
                  </m:oMathPara>
                </a14:m>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
        <p:nvSpPr>
          <p:cNvPr id="901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14:m>
                  <m:oMathPara xmlns:m="http://schemas.openxmlformats.org/officeDocument/2006/math">
                    <m:oMathParaPr>
                      <m:jc m:val="left"/>
                    </m:oMathParaPr>
                    <m:oMath xmlns:m="http://schemas.openxmlformats.org/officeDocument/2006/math">
                      <m:eqArr>
                        <m:eqArrPr>
                          <m:ctrlPr>
                            <a:rPr lang="en-US" i="1" smtClean="0">
                              <a:latin typeface="Cambria Math" panose="02040503050406030204" pitchFamily="18" charset="0"/>
                            </a:rPr>
                          </m:ctrlPr>
                        </m:eqArrPr>
                        <m:e>
                          <m:r>
                            <a:rPr lang="en-US" b="0" i="1" smtClean="0">
                              <a:latin typeface="Cambria Math"/>
                            </a:rPr>
                            <m:t>−</m:t>
                          </m:r>
                          <m:r>
                            <a:rPr lang="en-US" i="1">
                              <a:latin typeface="Cambria Math"/>
                            </a:rPr>
                            <m:t>𝑥</m:t>
                          </m:r>
                          <m:r>
                            <a:rPr lang="en-US" i="1">
                              <a:latin typeface="Cambria Math"/>
                            </a:rPr>
                            <m:t>+</m:t>
                          </m:r>
                          <m:r>
                            <a:rPr lang="en-US" i="1">
                              <a:latin typeface="Cambria Math"/>
                            </a:rPr>
                            <m:t>2</m:t>
                          </m:r>
                          <m:r>
                            <a:rPr lang="en-US" i="1">
                              <a:latin typeface="Cambria Math"/>
                            </a:rPr>
                            <m:t>&amp;</m:t>
                          </m:r>
                          <m:r>
                            <a:rPr lang="en-US" i="1">
                              <a:latin typeface="Cambria Math"/>
                            </a:rPr>
                            <m:t>𝑦</m:t>
                          </m:r>
                          <m:r>
                            <a:rPr lang="en-US" i="1">
                              <a:latin typeface="Cambria Math"/>
                            </a:rPr>
                            <m:t>+&amp;</m:t>
                          </m:r>
                          <m:r>
                            <a:rPr lang="en-US" i="1">
                              <a:latin typeface="Cambria Math"/>
                            </a:rPr>
                            <m:t>𝑧</m:t>
                          </m:r>
                          <m:r>
                            <a:rPr lang="en-US" i="1">
                              <a:latin typeface="Cambria Math"/>
                            </a:rPr>
                            <m:t>&amp;=&amp;</m:t>
                          </m:r>
                          <m:r>
                            <a:rPr lang="en-US" i="1">
                              <a:latin typeface="Cambria Math"/>
                            </a:rPr>
                            <m:t>3</m:t>
                          </m:r>
                        </m:e>
                        <m:e>
                          <m:r>
                            <a:rPr lang="en-US" b="0" i="1" smtClean="0">
                              <a:latin typeface="Cambria Math"/>
                            </a:rPr>
                            <m:t>2</m:t>
                          </m:r>
                          <m:r>
                            <a:rPr lang="en-US" i="1">
                              <a:latin typeface="Cambria Math"/>
                            </a:rPr>
                            <m:t>𝑥</m:t>
                          </m:r>
                          <m:r>
                            <a:rPr lang="en-US" b="0" i="1" smtClean="0">
                              <a:latin typeface="Cambria Math"/>
                            </a:rPr>
                            <m:t>+</m:t>
                          </m:r>
                          <m:r>
                            <a:rPr lang="en-US" b="0" i="1" smtClean="0">
                              <a:latin typeface="Cambria Math"/>
                            </a:rPr>
                            <m:t>2</m:t>
                          </m:r>
                          <m:r>
                            <a:rPr lang="en-US" i="1">
                              <a:latin typeface="Cambria Math"/>
                            </a:rPr>
                            <m:t>&amp;</m:t>
                          </m:r>
                          <m:r>
                            <a:rPr lang="en-US" i="1">
                              <a:latin typeface="Cambria Math"/>
                            </a:rPr>
                            <m:t>𝑦</m:t>
                          </m:r>
                          <m:r>
                            <a:rPr lang="en-US" i="1">
                              <a:latin typeface="Cambria Math"/>
                            </a:rPr>
                            <m:t>+&amp;</m:t>
                          </m:r>
                          <m:r>
                            <a:rPr lang="en-US" i="1">
                              <a:latin typeface="Cambria Math"/>
                            </a:rPr>
                            <m:t>𝑧</m:t>
                          </m:r>
                          <m:r>
                            <a:rPr lang="en-US" i="1">
                              <a:latin typeface="Cambria Math"/>
                            </a:rPr>
                            <m:t>&amp;=&amp;</m:t>
                          </m:r>
                          <m:r>
                            <a:rPr lang="en-US" i="1">
                              <a:latin typeface="Cambria Math"/>
                            </a:rPr>
                            <m:t>5</m:t>
                          </m:r>
                        </m:e>
                        <m:e>
                          <m:r>
                            <a:rPr lang="en-US" b="0" i="1" smtClean="0">
                              <a:latin typeface="Cambria Math"/>
                            </a:rPr>
                            <m:t>4</m:t>
                          </m:r>
                          <m:r>
                            <a:rPr lang="en-US" i="1">
                              <a:latin typeface="Cambria Math"/>
                            </a:rPr>
                            <m:t>𝑥</m:t>
                          </m:r>
                          <m:r>
                            <a:rPr lang="en-US" b="0" i="1" smtClean="0">
                              <a:latin typeface="Cambria Math"/>
                            </a:rPr>
                            <m:t>+</m:t>
                          </m:r>
                          <m:r>
                            <a:rPr lang="en-US" b="0" i="1" smtClean="0">
                              <a:latin typeface="Cambria Math"/>
                            </a:rPr>
                            <m:t>4</m:t>
                          </m:r>
                          <m:r>
                            <a:rPr lang="en-US" i="1">
                              <a:latin typeface="Cambria Math"/>
                            </a:rPr>
                            <m:t>&amp;</m:t>
                          </m:r>
                          <m:r>
                            <a:rPr lang="en-US" i="1">
                              <a:latin typeface="Cambria Math"/>
                            </a:rPr>
                            <m:t>𝑦</m:t>
                          </m:r>
                          <m:r>
                            <a:rPr lang="en-US" i="1">
                              <a:latin typeface="Cambria Math"/>
                            </a:rPr>
                            <m:t>+</m:t>
                          </m:r>
                          <m:r>
                            <a:rPr lang="en-US" i="1">
                              <a:latin typeface="Cambria Math"/>
                            </a:rPr>
                            <m:t>2</m:t>
                          </m:r>
                          <m:r>
                            <a:rPr lang="en-US" i="1">
                              <a:latin typeface="Cambria Math"/>
                            </a:rPr>
                            <m:t>&amp;</m:t>
                          </m:r>
                          <m:r>
                            <a:rPr lang="en-US" i="1">
                              <a:latin typeface="Cambria Math"/>
                            </a:rPr>
                            <m:t>𝑧</m:t>
                          </m:r>
                          <m:r>
                            <a:rPr lang="en-US" i="1">
                              <a:latin typeface="Cambria Math"/>
                            </a:rPr>
                            <m:t>&amp;=&amp;</m:t>
                          </m:r>
                          <m:r>
                            <a:rPr lang="en-US" i="1">
                              <a:latin typeface="Cambria Math"/>
                            </a:rPr>
                            <m:t>6</m:t>
                          </m:r>
                        </m:e>
                      </m:eqAr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
        <p:nvSpPr>
          <p:cNvPr id="901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64"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p:sp>
        <p:nvSpPr>
          <p:cNvPr id="3" name="Content Placeholder 2"/>
          <p:cNvSpPr>
            <a:spLocks noGrp="1"/>
          </p:cNvSpPr>
          <p:nvPr>
            <p:ph idx="1"/>
          </p:nvPr>
        </p:nvSpPr>
        <p:spPr/>
        <p:txBody>
          <a:bodyPr/>
          <a:lstStyle/>
          <a:p>
            <a:r>
              <a:rPr lang="en-US" dirty="0" smtClean="0"/>
              <a:t>Substitution</a:t>
            </a:r>
          </a:p>
          <a:p>
            <a:pPr marL="1051560" lvl="1" indent="-514350">
              <a:buFont typeface="+mj-lt"/>
              <a:buAutoNum type="arabicPeriod"/>
            </a:pPr>
            <a:r>
              <a:rPr lang="en-US" dirty="0" smtClean="0"/>
              <a:t>Solve one of the equations for one variable</a:t>
            </a:r>
          </a:p>
          <a:p>
            <a:pPr marL="1051560" lvl="1" indent="-514350">
              <a:buFont typeface="+mj-lt"/>
              <a:buAutoNum type="arabicPeriod"/>
            </a:pPr>
            <a:r>
              <a:rPr lang="en-US" dirty="0" smtClean="0"/>
              <a:t>Substitute that into both of the other equations</a:t>
            </a:r>
          </a:p>
          <a:p>
            <a:pPr marL="1051560" lvl="1" indent="-514350">
              <a:buFont typeface="+mj-lt"/>
              <a:buAutoNum type="arabicPeriod"/>
            </a:pPr>
            <a:r>
              <a:rPr lang="en-US" dirty="0" smtClean="0"/>
              <a:t>Solve the resulting system of two variables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14:m>
                  <m:oMathPara xmlns:m="http://schemas.openxmlformats.org/officeDocument/2006/math">
                    <m:oMathParaPr>
                      <m:jc m:val="left"/>
                    </m:oMathParaPr>
                    <m:oMath xmlns:m="http://schemas.openxmlformats.org/officeDocument/2006/math">
                      <m:eqArr>
                        <m:eqArrPr>
                          <m:ctrlPr>
                            <a:rPr lang="en-US" i="1" smtClean="0">
                              <a:latin typeface="Cambria Math" panose="02040503050406030204" pitchFamily="18" charset="0"/>
                            </a:rPr>
                          </m:ctrlPr>
                        </m:eqArrPr>
                        <m:e>
                          <m:r>
                            <a:rPr lang="en-US" i="1">
                              <a:latin typeface="Cambria Math"/>
                            </a:rPr>
                            <m:t>𝑥</m:t>
                          </m:r>
                          <m:r>
                            <a:rPr lang="en-US" b="0" i="1" smtClean="0">
                              <a:latin typeface="Cambria Math"/>
                            </a:rPr>
                            <m:t>&amp;</m:t>
                          </m:r>
                          <m:r>
                            <a:rPr lang="en-US" i="1">
                              <a:latin typeface="Cambria Math"/>
                            </a:rPr>
                            <m:t>+&amp;</m:t>
                          </m:r>
                          <m:r>
                            <a:rPr lang="en-US" i="1">
                              <a:latin typeface="Cambria Math"/>
                            </a:rPr>
                            <m:t>𝑦</m:t>
                          </m:r>
                          <m:r>
                            <a:rPr lang="en-US" b="0" i="1" smtClean="0">
                              <a:latin typeface="Cambria Math"/>
                            </a:rPr>
                            <m:t>&amp;</m:t>
                          </m:r>
                          <m:r>
                            <a:rPr lang="en-US" i="1">
                              <a:latin typeface="Cambria Math"/>
                            </a:rPr>
                            <m:t>+&amp;</m:t>
                          </m:r>
                          <m:r>
                            <a:rPr lang="en-US" i="1">
                              <a:latin typeface="Cambria Math"/>
                            </a:rPr>
                            <m:t>𝑧</m:t>
                          </m:r>
                          <m:r>
                            <a:rPr lang="en-US" b="0" i="1" smtClean="0">
                              <a:latin typeface="Cambria Math"/>
                            </a:rPr>
                            <m:t>&amp;</m:t>
                          </m:r>
                          <m:r>
                            <a:rPr lang="en-US" i="1">
                              <a:latin typeface="Cambria Math"/>
                            </a:rPr>
                            <m:t>=</m:t>
                          </m:r>
                          <m:r>
                            <a:rPr lang="en-US" b="0" i="1" smtClean="0">
                              <a:latin typeface="Cambria Math" panose="02040503050406030204" pitchFamily="18" charset="0"/>
                            </a:rPr>
                            <m:t>6</m:t>
                          </m:r>
                        </m:e>
                        <m:e>
                          <m:r>
                            <a:rPr lang="en-US" i="1">
                              <a:latin typeface="Cambria Math"/>
                            </a:rPr>
                            <m:t>𝑥</m:t>
                          </m:r>
                          <m:r>
                            <a:rPr lang="en-US" b="0" i="1" smtClean="0">
                              <a:latin typeface="Cambria Math"/>
                            </a:rPr>
                            <m:t>&amp;</m:t>
                          </m:r>
                          <m:r>
                            <a:rPr lang="en-US" b="0" i="1" smtClean="0">
                              <a:latin typeface="Cambria Math" panose="02040503050406030204" pitchFamily="18" charset="0"/>
                            </a:rPr>
                            <m:t>−</m:t>
                          </m:r>
                          <m:r>
                            <a:rPr lang="en-US" i="1">
                              <a:latin typeface="Cambria Math"/>
                            </a:rPr>
                            <m:t>&amp;</m:t>
                          </m:r>
                          <m:r>
                            <a:rPr lang="en-US" i="1">
                              <a:latin typeface="Cambria Math"/>
                            </a:rPr>
                            <m:t>𝑦</m:t>
                          </m:r>
                          <m:r>
                            <a:rPr lang="en-US" b="0" i="1" smtClean="0">
                              <a:latin typeface="Cambria Math"/>
                            </a:rPr>
                            <m:t>&amp;</m:t>
                          </m:r>
                          <m:r>
                            <a:rPr lang="en-US" i="1">
                              <a:latin typeface="Cambria Math"/>
                            </a:rPr>
                            <m:t>+&amp;</m:t>
                          </m:r>
                          <m:r>
                            <a:rPr lang="en-US" i="1">
                              <a:latin typeface="Cambria Math"/>
                            </a:rPr>
                            <m:t>𝑧</m:t>
                          </m:r>
                          <m:r>
                            <a:rPr lang="en-US" i="1">
                              <a:latin typeface="Cambria Math"/>
                            </a:rPr>
                            <m:t>&amp;=6</m:t>
                          </m:r>
                        </m:e>
                        <m:e>
                          <m:r>
                            <a:rPr lang="en-US" b="0" i="1" smtClean="0">
                              <a:latin typeface="Cambria Math" panose="02040503050406030204" pitchFamily="18" charset="0"/>
                            </a:rPr>
                            <m:t>4</m:t>
                          </m:r>
                          <m:r>
                            <a:rPr lang="en-US" i="1">
                              <a:latin typeface="Cambria Math"/>
                            </a:rPr>
                            <m:t>𝑥</m:t>
                          </m:r>
                          <m:r>
                            <a:rPr lang="en-US" b="0" i="1" smtClean="0">
                              <a:latin typeface="Cambria Math"/>
                            </a:rPr>
                            <m:t>&amp;+</m:t>
                          </m:r>
                          <m:r>
                            <a:rPr lang="en-US" i="1">
                              <a:latin typeface="Cambria Math"/>
                            </a:rPr>
                            <m:t>&amp;</m:t>
                          </m:r>
                          <m:r>
                            <a:rPr lang="en-US" i="1">
                              <a:latin typeface="Cambria Math"/>
                            </a:rPr>
                            <m:t>𝑦</m:t>
                          </m:r>
                          <m:r>
                            <a:rPr lang="en-US" b="0" i="1" smtClean="0">
                              <a:latin typeface="Cambria Math"/>
                            </a:rPr>
                            <m:t>&amp;</m:t>
                          </m:r>
                          <m:r>
                            <a:rPr lang="en-US" b="0" i="1" smtClean="0">
                              <a:latin typeface="Cambria Math" panose="02040503050406030204" pitchFamily="18" charset="0"/>
                            </a:rPr>
                            <m:t>+</m:t>
                          </m:r>
                          <m:r>
                            <a:rPr lang="en-US" b="0" i="1" smtClean="0">
                              <a:latin typeface="Cambria Math"/>
                            </a:rPr>
                            <m:t>4</m:t>
                          </m:r>
                          <m:r>
                            <a:rPr lang="en-US" i="1">
                              <a:latin typeface="Cambria Math"/>
                            </a:rPr>
                            <m:t>&amp;</m:t>
                          </m:r>
                          <m:r>
                            <a:rPr lang="en-US" i="1">
                              <a:latin typeface="Cambria Math"/>
                            </a:rPr>
                            <m:t>𝑧</m:t>
                          </m:r>
                          <m:r>
                            <a:rPr lang="en-US" i="1">
                              <a:latin typeface="Cambria Math"/>
                            </a:rPr>
                            <m:t>&amp;=24</m:t>
                          </m:r>
                        </m:e>
                      </m:eqAr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952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3.4 Solve Systems of Linear Equations in Three Variables</a:t>
            </a:r>
            <a:endParaRPr lang="en-US" dirty="0"/>
          </a:p>
        </p:txBody>
      </p:sp>
      <p:sp>
        <p:nvSpPr>
          <p:cNvPr id="3" name="Content Placeholder 2"/>
          <p:cNvSpPr>
            <a:spLocks noGrp="1"/>
          </p:cNvSpPr>
          <p:nvPr>
            <p:ph idx="1"/>
          </p:nvPr>
        </p:nvSpPr>
        <p:spPr/>
        <p:txBody>
          <a:bodyPr/>
          <a:lstStyle/>
          <a:p>
            <a:r>
              <a:rPr lang="en-US" dirty="0" smtClean="0"/>
              <a:t>If there are infinitely many solutions</a:t>
            </a:r>
          </a:p>
          <a:p>
            <a:pPr lvl="1"/>
            <a:r>
              <a:rPr lang="en-US" dirty="0" smtClean="0"/>
              <a:t>Let x = a</a:t>
            </a:r>
          </a:p>
          <a:p>
            <a:pPr lvl="1"/>
            <a:r>
              <a:rPr lang="en-US" dirty="0" smtClean="0"/>
              <a:t>Solve for y in terms of a</a:t>
            </a:r>
          </a:p>
          <a:p>
            <a:pPr lvl="1"/>
            <a:r>
              <a:rPr lang="en-US" dirty="0" smtClean="0"/>
              <a:t>Substitute those to find z in terms of a</a:t>
            </a:r>
          </a:p>
          <a:p>
            <a:pPr lvl="1"/>
            <a:r>
              <a:rPr lang="en-US" dirty="0" smtClean="0"/>
              <a:t>Sample </a:t>
            </a:r>
            <a:r>
              <a:rPr lang="en-US" smtClean="0"/>
              <a:t>answer (a, </a:t>
            </a:r>
            <a:r>
              <a:rPr lang="en-US" dirty="0" smtClean="0"/>
              <a:t>a + 4, 2a)</a:t>
            </a:r>
          </a:p>
          <a:p>
            <a:endParaRPr lang="en-US" i="1" dirty="0" smtClean="0"/>
          </a:p>
          <a:p>
            <a:r>
              <a:rPr lang="en-US" i="1" dirty="0" smtClean="0"/>
              <a:t>182 #1, 5, 9, 13, 15, 19, 21, 25, 29, 33, 43 + 4 choice = 15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3.4 Homework Quiz</a:t>
            </a:r>
            <a:endParaRPr lang="en-US" dirty="0"/>
          </a:p>
        </p:txBody>
      </p:sp>
    </p:spTree>
    <p:extLst>
      <p:ext uri="{BB962C8B-B14F-4D97-AF65-F5344CB8AC3E}">
        <p14:creationId xmlns:p14="http://schemas.microsoft.com/office/powerpoint/2010/main" val="171968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No matter what you might think, “The Matrix” was not really a matrix as far as math is concerned.  </a:t>
            </a:r>
          </a:p>
          <a:p>
            <a:r>
              <a:rPr lang="en-US" dirty="0" smtClean="0"/>
              <a:t>Matrices are simply a way to organize data.  </a:t>
            </a:r>
          </a:p>
          <a:p>
            <a:r>
              <a:rPr lang="en-US" dirty="0" smtClean="0"/>
              <a:t>For example, a computer desktop wallpaper (bitmap) is a matrix.  Each element tells what color pixel goes in that spot.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smtClean="0"/>
                  <a:t>A matrix is a rectangular arrangement of things (variables or numbers in math)</a:t>
                </a:r>
              </a:p>
              <a:p>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4"/>
                                  <m:mcJc m:val="center"/>
                                </m:mcPr>
                              </m:mc>
                            </m:mcs>
                            <m:ctrlPr>
                              <a:rPr lang="en-US" i="1" dirty="0">
                                <a:latin typeface="Cambria Math" panose="02040503050406030204" pitchFamily="18" charset="0"/>
                              </a:rPr>
                            </m:ctrlPr>
                          </m:mPr>
                          <m:mr>
                            <m:e>
                              <m:r>
                                <a:rPr lang="en-US" dirty="0">
                                  <a:latin typeface="Cambria Math"/>
                                </a:rPr>
                                <m:t>2</m:t>
                              </m:r>
                            </m:e>
                            <m:e>
                              <m:r>
                                <a:rPr lang="en-US" dirty="0">
                                  <a:latin typeface="Cambria Math"/>
                                </a:rPr>
                                <m:t>−1</m:t>
                              </m:r>
                            </m:e>
                            <m:e>
                              <m:r>
                                <a:rPr lang="en-US" dirty="0">
                                  <a:latin typeface="Cambria Math"/>
                                </a:rPr>
                                <m:t>5</m:t>
                              </m:r>
                            </m:e>
                            <m:e>
                              <m:r>
                                <m:rPr>
                                  <m:sty m:val="p"/>
                                </m:rPr>
                                <a:rPr lang="en-US" dirty="0">
                                  <a:latin typeface="Cambria Math"/>
                                </a:rPr>
                                <m:t>a</m:t>
                              </m:r>
                            </m:e>
                          </m:mr>
                          <m:mr>
                            <m:e>
                              <m:r>
                                <a:rPr lang="en-US" i="1" dirty="0">
                                  <a:latin typeface="Cambria Math"/>
                                </a:rPr>
                                <m:t>2</m:t>
                              </m:r>
                            </m:e>
                            <m:e>
                              <m:r>
                                <a:rPr lang="en-US" i="1" dirty="0">
                                  <a:latin typeface="Cambria Math"/>
                                </a:rPr>
                                <m:t>𝑦</m:t>
                              </m:r>
                            </m:e>
                            <m:e>
                              <m:r>
                                <a:rPr lang="en-US" i="1" dirty="0">
                                  <a:latin typeface="Cambria Math"/>
                                </a:rPr>
                                <m:t>6</m:t>
                              </m:r>
                            </m:e>
                            <m:e>
                              <m:r>
                                <a:rPr lang="en-US" i="1" dirty="0">
                                  <a:latin typeface="Cambria Math"/>
                                </a:rPr>
                                <m:t>𝑏</m:t>
                              </m:r>
                            </m:e>
                          </m:mr>
                          <m:mr>
                            <m:e>
                              <m:r>
                                <a:rPr lang="en-US" i="1" dirty="0">
                                  <a:latin typeface="Cambria Math"/>
                                </a:rPr>
                                <m:t>3</m:t>
                              </m:r>
                            </m:e>
                            <m:e>
                              <m:r>
                                <a:rPr lang="en-US" i="1" dirty="0">
                                  <a:latin typeface="Cambria Math"/>
                                </a:rPr>
                                <m:t>14</m:t>
                              </m:r>
                            </m:e>
                            <m:e>
                              <m:r>
                                <a:rPr lang="en-US" i="1" dirty="0">
                                  <a:latin typeface="Cambria Math"/>
                                </a:rPr>
                                <m:t>𝑥</m:t>
                              </m:r>
                            </m:e>
                            <m:e>
                              <m:r>
                                <a:rPr lang="en-US" i="1" dirty="0">
                                  <a:latin typeface="Cambria Math"/>
                                </a:rPr>
                                <m:t>𝑐</m:t>
                              </m:r>
                            </m:e>
                          </m:mr>
                        </m:m>
                        <m:r>
                          <m:rPr>
                            <m:nor/>
                          </m:rPr>
                          <a:rPr lang="en-US" dirty="0"/>
                          <m:t>  </m:t>
                        </m:r>
                      </m:e>
                    </m:d>
                  </m:oMath>
                </a14:m>
                <a:endParaRPr lang="en-US" dirty="0" smtClean="0"/>
              </a:p>
              <a:p>
                <a:endParaRPr lang="en-US" dirty="0" smtClean="0"/>
              </a:p>
              <a:p>
                <a:endParaRPr lang="en-US" dirty="0" smtClean="0"/>
              </a:p>
              <a:p>
                <a:r>
                  <a:rPr lang="en-US" dirty="0" smtClean="0"/>
                  <a:t>Dimensions</a:t>
                </a:r>
              </a:p>
              <a:p>
                <a:pPr lvl="1"/>
                <a:r>
                  <a:rPr lang="en-US" dirty="0" smtClean="0"/>
                  <a:t>Rows by columns</a:t>
                </a:r>
              </a:p>
              <a:p>
                <a:pPr lvl="1"/>
                <a:r>
                  <a:rPr lang="en-US" dirty="0" smtClean="0"/>
                  <a:t>3 x 4 for the above matrix</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963" t="-6199" b="-4717"/>
                </a:stretch>
              </a:blipFill>
            </p:spPr>
            <p:txBody>
              <a:bodyPr/>
              <a:lstStyle/>
              <a:p>
                <a:r>
                  <a:rPr lang="en-US">
                    <a:noFill/>
                  </a:rPr>
                  <a:t> </a:t>
                </a:r>
              </a:p>
            </p:txBody>
          </p:sp>
        </mc:Fallback>
      </mc:AlternateContent>
      <p:sp>
        <p:nvSpPr>
          <p:cNvPr id="102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p:sp>
        <p:nvSpPr>
          <p:cNvPr id="3" name="Content Placeholder 2"/>
          <p:cNvSpPr>
            <a:spLocks noGrp="1"/>
          </p:cNvSpPr>
          <p:nvPr>
            <p:ph idx="1"/>
          </p:nvPr>
        </p:nvSpPr>
        <p:spPr/>
        <p:txBody>
          <a:bodyPr>
            <a:normAutofit/>
          </a:bodyPr>
          <a:lstStyle/>
          <a:p>
            <a:r>
              <a:rPr lang="en-US" dirty="0" smtClean="0"/>
              <a:t>Solutions to systems</a:t>
            </a:r>
          </a:p>
          <a:p>
            <a:pPr lvl="1"/>
            <a:r>
              <a:rPr lang="en-US" dirty="0" smtClean="0"/>
              <a:t>An ordered pair that works in both equations.</a:t>
            </a:r>
          </a:p>
          <a:p>
            <a:pPr lvl="1"/>
            <a:r>
              <a:rPr lang="en-US" dirty="0" smtClean="0"/>
              <a:t>If the ordered pair works in both equations, then both graphs have to go through that point.</a:t>
            </a:r>
          </a:p>
          <a:p>
            <a:pPr lvl="1"/>
            <a:r>
              <a:rPr lang="en-US" dirty="0" smtClean="0"/>
              <a:t>Solutions are where the graphs cross.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In order for two matrices to be equal, they must be the same dimensions and corresponding elements must be the same</a:t>
                </a:r>
              </a:p>
              <a:p>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3</m:t>
                              </m:r>
                            </m:e>
                          </m:mr>
                          <m:mr>
                            <m:e>
                              <m:r>
                                <a:rPr lang="en-US" b="0" i="1" smtClean="0">
                                  <a:latin typeface="Cambria Math"/>
                                </a:rPr>
                                <m:t>2</m:t>
                              </m:r>
                            </m:e>
                            <m:e>
                              <m:r>
                                <a:rPr lang="en-US" b="0" i="1" smtClean="0">
                                  <a:latin typeface="Cambria Math"/>
                                </a:rPr>
                                <m:t>4</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3</m:t>
                              </m:r>
                            </m:e>
                          </m:mr>
                          <m:mr>
                            <m:e>
                              <m:r>
                                <a:rPr lang="en-US" b="0" i="1" smtClean="0">
                                  <a:latin typeface="Cambria Math"/>
                                </a:rPr>
                                <m:t>2</m:t>
                              </m:r>
                            </m:e>
                            <m:e>
                              <m:r>
                                <a:rPr lang="en-US" b="0" i="1" smtClean="0">
                                  <a:latin typeface="Cambria Math"/>
                                </a:rPr>
                                <m:t>4</m:t>
                              </m:r>
                            </m:e>
                          </m:mr>
                        </m:m>
                      </m:e>
                    </m:d>
                  </m:oMath>
                </a14:m>
                <a:endParaRPr lang="en-US" dirty="0" smtClean="0"/>
              </a:p>
              <a:p>
                <a:pPr lvl="0"/>
                <a:r>
                  <a:rPr lang="en-US" dirty="0" smtClean="0"/>
                  <a:t>Examples</a:t>
                </a:r>
              </a:p>
              <a:p>
                <a:pPr lvl="1"/>
                <a:r>
                  <a:rPr lang="en-US" dirty="0" smtClean="0"/>
                  <a:t>Find the variables </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𝑦</m:t>
                              </m:r>
                              <m:r>
                                <a:rPr lang="en-US" b="0" i="1" smtClean="0">
                                  <a:latin typeface="Cambria Math"/>
                                </a:rPr>
                                <m:t>+1</m:t>
                              </m:r>
                            </m:e>
                          </m:mr>
                          <m:mr>
                            <m:e>
                              <m:r>
                                <a:rPr lang="en-US" b="0" i="1" smtClean="0">
                                  <a:latin typeface="Cambria Math"/>
                                </a:rPr>
                                <m:t>𝑥</m:t>
                              </m:r>
                              <m:r>
                                <a:rPr lang="en-US" b="0" i="1" smtClean="0">
                                  <a:latin typeface="Cambria Math"/>
                                </a:rPr>
                                <m:t>/3</m:t>
                              </m:r>
                            </m:e>
                            <m:e>
                              <m:r>
                                <a:rPr lang="en-US" b="0" i="1" smtClean="0">
                                  <a:latin typeface="Cambria Math"/>
                                </a:rPr>
                                <m:t>4</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𝑤</m:t>
                              </m:r>
                            </m:e>
                            <m:e>
                              <m:r>
                                <a:rPr lang="en-US" b="0" i="1" smtClean="0">
                                  <a:latin typeface="Cambria Math"/>
                                </a:rPr>
                                <m:t>−4</m:t>
                              </m:r>
                            </m:e>
                          </m:mr>
                          <m:mr>
                            <m:e>
                              <m:r>
                                <a:rPr lang="en-US" b="0" i="1" smtClean="0">
                                  <a:latin typeface="Cambria Math"/>
                                </a:rPr>
                                <m:t>5</m:t>
                              </m:r>
                            </m:e>
                            <m:e>
                              <m:r>
                                <a:rPr lang="en-US" b="0" i="1" smtClean="0">
                                  <a:latin typeface="Cambria Math"/>
                                </a:rPr>
                                <m:t>𝑧</m:t>
                              </m:r>
                              <m:r>
                                <a:rPr lang="en-US" b="0" i="1" smtClean="0">
                                  <a:latin typeface="Cambria Math"/>
                                </a:rPr>
                                <m:t>−4</m:t>
                              </m:r>
                            </m:e>
                          </m:mr>
                        </m:m>
                      </m:e>
                    </m:d>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4582"/>
                </a:stretch>
              </a:blipFill>
            </p:spPr>
            <p:txBody>
              <a:bodyPr/>
              <a:lstStyle/>
              <a:p>
                <a:r>
                  <a:rPr lang="en-US">
                    <a:noFill/>
                  </a:rPr>
                  <a:t> </a:t>
                </a:r>
              </a:p>
            </p:txBody>
          </p:sp>
        </mc:Fallback>
      </mc:AlternateContent>
      <p:sp>
        <p:nvSpPr>
          <p:cNvPr id="184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Adding and Subtracting</a:t>
                </a:r>
              </a:p>
              <a:p>
                <a:pPr lvl="1"/>
                <a:r>
                  <a:rPr lang="en-US" dirty="0" smtClean="0"/>
                  <a:t>You can only add and subtract matrices that are the same dimensions</a:t>
                </a:r>
              </a:p>
              <a:p>
                <a:pPr lvl="1"/>
                <a:r>
                  <a:rPr lang="en-US" dirty="0" smtClean="0"/>
                  <a:t>When you add or subtract, add the corresponding elements.</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mr>
                          <m:mr>
                            <m:e>
                              <m:r>
                                <a:rPr lang="en-US" b="0" i="1" smtClean="0">
                                  <a:latin typeface="Cambria Math"/>
                                </a:rPr>
                                <m:t>−5</m:t>
                              </m:r>
                            </m:e>
                            <m:e>
                              <m:r>
                                <a:rPr lang="en-US" b="0" i="1" smtClean="0">
                                  <a:latin typeface="Cambria Math"/>
                                </a:rPr>
                                <m:t>4</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r>
                                <a:rPr lang="en-US" b="0" i="1" smtClean="0">
                                  <a:latin typeface="Cambria Math"/>
                                </a:rPr>
                                <m:t>2</m:t>
                              </m:r>
                            </m:e>
                            <m:e>
                              <m:r>
                                <a:rPr lang="en-US" b="0" i="1" smtClean="0">
                                  <a:latin typeface="Cambria Math"/>
                                </a:rPr>
                                <m:t>5</m:t>
                              </m:r>
                            </m:e>
                          </m:mr>
                          <m:mr>
                            <m:e>
                              <m:r>
                                <a:rPr lang="en-US" b="0" i="1" smtClean="0">
                                  <a:latin typeface="Cambria Math"/>
                                </a:rPr>
                                <m:t>4</m:t>
                              </m:r>
                            </m:e>
                            <m:e>
                              <m:r>
                                <a:rPr lang="en-US" b="0" i="1" smtClean="0">
                                  <a:latin typeface="Cambria Math"/>
                                </a:rPr>
                                <m:t>−3</m:t>
                              </m:r>
                            </m:e>
                          </m:mr>
                        </m:m>
                      </m:e>
                    </m:d>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4582" r="-2667"/>
                </a:stretch>
              </a:blipFill>
            </p:spPr>
            <p:txBody>
              <a:bodyPr/>
              <a:lstStyle/>
              <a:p>
                <a:r>
                  <a:rPr lang="en-US">
                    <a:noFill/>
                  </a:rPr>
                  <a:t> </a:t>
                </a:r>
              </a:p>
            </p:txBody>
          </p:sp>
        </mc:Fallback>
      </mc:AlternateContent>
      <p:sp>
        <p:nvSpPr>
          <p:cNvPr id="1945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3</m:t>
                              </m:r>
                            </m:e>
                            <m:e>
                              <m:r>
                                <a:rPr lang="en-US" b="0" i="1" smtClean="0">
                                  <a:latin typeface="Cambria Math"/>
                                </a:rPr>
                                <m:t>4</m:t>
                              </m:r>
                            </m:e>
                          </m:mr>
                        </m:m>
                      </m:e>
                    </m:d>
                    <m:r>
                      <a:rPr lang="en-US" b="0" i="1" smtClean="0">
                        <a:latin typeface="Cambria Math"/>
                      </a:rPr>
                      <m:t>+[</m:t>
                    </m:r>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1</m:t>
                          </m:r>
                        </m:e>
                        <m:e>
                          <m:r>
                            <a:rPr lang="en-US" b="0" i="1" smtClean="0">
                              <a:latin typeface="Cambria Math"/>
                            </a:rPr>
                            <m:t>0</m:t>
                          </m:r>
                        </m:e>
                      </m:mr>
                    </m:m>
                    <m:r>
                      <a:rPr lang="en-US" b="0" i="1" smtClean="0">
                        <a:latin typeface="Cambria Math"/>
                      </a:rPr>
                      <m:t>]</m:t>
                    </m:r>
                  </m:oMath>
                </a14:m>
                <a:endParaRPr lang="en-US" dirty="0" smtClean="0"/>
              </a:p>
              <a:p>
                <a:endParaRPr lang="en-US" dirty="0"/>
              </a:p>
              <a:p>
                <a:endParaRPr lang="en-US" dirty="0" smtClean="0"/>
              </a:p>
              <a:p>
                <a:endParaRPr lang="en-US" dirty="0"/>
              </a:p>
              <a:p>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1</m:t>
                              </m:r>
                            </m:e>
                            <m:e>
                              <m:r>
                                <a:rPr lang="en-US" b="0" i="1" smtClean="0">
                                  <a:latin typeface="Cambria Math"/>
                                </a:rPr>
                                <m:t>4</m:t>
                              </m:r>
                            </m:e>
                          </m:mr>
                          <m:mr>
                            <m:e>
                              <m:r>
                                <a:rPr lang="en-US" b="0" i="1" smtClean="0">
                                  <a:latin typeface="Cambria Math"/>
                                </a:rPr>
                                <m:t>2</m:t>
                              </m:r>
                            </m:e>
                            <m:e>
                              <m:r>
                                <a:rPr lang="en-US" b="0" i="1" smtClean="0">
                                  <a:latin typeface="Cambria Math"/>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a:rPr>
                                <m:t>0</m:t>
                              </m:r>
                            </m:e>
                            <m:e>
                              <m:r>
                                <a:rPr lang="en-US" b="0" i="1" smtClean="0">
                                  <a:latin typeface="Cambria Math"/>
                                </a:rPr>
                                <m:t>3</m:t>
                              </m:r>
                            </m:e>
                            <m:e>
                              <m:r>
                                <a:rPr lang="en-US" b="0" i="1" smtClean="0">
                                  <a:latin typeface="Cambria Math"/>
                                </a:rPr>
                                <m:t>1</m:t>
                              </m:r>
                            </m:e>
                          </m:mr>
                          <m:mr>
                            <m:e>
                              <m:r>
                                <a:rPr lang="en-US" b="0" i="1" smtClean="0">
                                  <a:latin typeface="Cambria Math"/>
                                </a:rPr>
                                <m:t>2</m:t>
                              </m:r>
                            </m:e>
                            <m:e>
                              <m:r>
                                <a:rPr lang="en-US" b="0" i="1" smtClean="0">
                                  <a:latin typeface="Cambria Math"/>
                                </a:rPr>
                                <m:t>5</m:t>
                              </m:r>
                            </m:e>
                            <m:e>
                              <m:r>
                                <a:rPr lang="en-US" b="0" i="1" smtClean="0">
                                  <a:latin typeface="Cambria Math"/>
                                </a:rPr>
                                <m:t>2</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135"/>
                </a:stretch>
              </a:blipFill>
            </p:spPr>
            <p:txBody>
              <a:bodyPr/>
              <a:lstStyle/>
              <a:p>
                <a:r>
                  <a:rPr lang="en-US">
                    <a:noFill/>
                  </a:rPr>
                  <a:t> </a:t>
                </a:r>
              </a:p>
            </p:txBody>
          </p:sp>
        </mc:Fallback>
      </mc:AlternateContent>
      <p:sp>
        <p:nvSpPr>
          <p:cNvPr id="20482"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0150"/>
                <a:ext cx="8229600" cy="3886200"/>
              </a:xfrm>
            </p:spPr>
            <p:txBody>
              <a:bodyPr>
                <a:normAutofit/>
              </a:bodyPr>
              <a:lstStyle/>
              <a:p>
                <a:r>
                  <a:rPr lang="en-US" dirty="0" smtClean="0"/>
                  <a:t>Scalar Multiplication</a:t>
                </a:r>
              </a:p>
              <a:p>
                <a:pPr lvl="1"/>
                <a:r>
                  <a:rPr lang="en-US" dirty="0" smtClean="0"/>
                  <a:t>Multiply each element by the scalar</a:t>
                </a:r>
              </a:p>
              <a:p>
                <a:pPr lvl="1"/>
                <a:r>
                  <a:rPr lang="en-US" smtClean="0"/>
                  <a:t>Distribute</a:t>
                </a:r>
                <a:endParaRPr lang="en-US" dirty="0" smtClean="0"/>
              </a:p>
              <a:p>
                <a14:m>
                  <m:oMath xmlns:m="http://schemas.openxmlformats.org/officeDocument/2006/math">
                    <m:r>
                      <a:rPr lang="en-US" b="0" i="1" smtClean="0">
                        <a:latin typeface="Cambria Math"/>
                      </a:rPr>
                      <m:t>3</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a:rPr>
                                <m:t>5</m:t>
                              </m:r>
                            </m:e>
                            <m:e>
                              <m:r>
                                <a:rPr lang="en-US" b="0" i="1" smtClean="0">
                                  <a:latin typeface="Cambria Math"/>
                                </a:rPr>
                                <m:t>−</m:t>
                              </m:r>
                              <m:r>
                                <a:rPr lang="en-US" b="0" i="1" smtClean="0">
                                  <a:latin typeface="Cambria Math"/>
                                </a:rPr>
                                <m:t>2</m:t>
                              </m:r>
                            </m:e>
                            <m:e>
                              <m:r>
                                <a:rPr lang="en-US" b="0" i="1" smtClean="0">
                                  <a:latin typeface="Cambria Math"/>
                                </a:rPr>
                                <m:t>7</m:t>
                              </m:r>
                            </m:e>
                          </m:mr>
                          <m:mr>
                            <m:e>
                              <m:r>
                                <a:rPr lang="en-US" b="0" i="1" smtClean="0">
                                  <a:latin typeface="Cambria Math"/>
                                </a:rPr>
                                <m:t>−</m:t>
                              </m:r>
                              <m:r>
                                <a:rPr lang="en-US" b="0" i="1" smtClean="0">
                                  <a:latin typeface="Cambria Math"/>
                                </a:rPr>
                                <m:t>3</m:t>
                              </m:r>
                            </m:e>
                            <m:e>
                              <m:r>
                                <a:rPr lang="en-US" b="0" i="1" smtClean="0">
                                  <a:latin typeface="Cambria Math"/>
                                </a:rPr>
                                <m:t>8</m:t>
                              </m:r>
                            </m:e>
                            <m:e>
                              <m:r>
                                <a:rPr lang="en-US" b="0" i="1" smtClean="0">
                                  <a:latin typeface="Cambria Math"/>
                                </a:rPr>
                                <m:t>4</m:t>
                              </m:r>
                            </m:e>
                          </m:mr>
                        </m:m>
                      </m:e>
                    </m:d>
                  </m:oMath>
                </a14:m>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00150"/>
                <a:ext cx="8229600" cy="3886200"/>
              </a:xfrm>
              <a:blipFill>
                <a:blip r:embed="rId3"/>
                <a:stretch>
                  <a:fillRect l="-3259" t="-5338"/>
                </a:stretch>
              </a:blipFill>
            </p:spPr>
            <p:txBody>
              <a:bodyPr/>
              <a:lstStyle/>
              <a:p>
                <a:r>
                  <a:rPr lang="en-US">
                    <a:noFill/>
                  </a:rPr>
                  <a:t> </a:t>
                </a:r>
              </a:p>
            </p:txBody>
          </p:sp>
        </mc:Fallback>
      </mc:AlternateContent>
      <p:sp>
        <p:nvSpPr>
          <p:cNvPr id="2355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p:sp>
        <p:nvSpPr>
          <p:cNvPr id="3" name="Content Placeholder 2"/>
          <p:cNvSpPr>
            <a:spLocks noGrp="1"/>
          </p:cNvSpPr>
          <p:nvPr>
            <p:ph idx="1"/>
          </p:nvPr>
        </p:nvSpPr>
        <p:spPr>
          <a:xfrm>
            <a:off x="457200" y="1200150"/>
            <a:ext cx="8229600" cy="3943350"/>
          </a:xfrm>
        </p:spPr>
        <p:txBody>
          <a:bodyPr>
            <a:normAutofit fontScale="92500"/>
          </a:bodyPr>
          <a:lstStyle/>
          <a:p>
            <a:r>
              <a:rPr lang="en-US" sz="2800" dirty="0" smtClean="0"/>
              <a:t>The National Weather Service keeps track of weather.</a:t>
            </a:r>
          </a:p>
          <a:p>
            <a:endParaRPr lang="en-US" sz="2800" dirty="0" smtClean="0"/>
          </a:p>
          <a:p>
            <a:endParaRPr lang="en-US" sz="2800" dirty="0" smtClean="0"/>
          </a:p>
          <a:p>
            <a:endParaRPr lang="en-US" sz="2800" dirty="0" smtClean="0"/>
          </a:p>
          <a:p>
            <a:endParaRPr lang="en-US" sz="2800" dirty="0" smtClean="0"/>
          </a:p>
          <a:p>
            <a:r>
              <a:rPr lang="en-US" sz="2800" dirty="0" smtClean="0"/>
              <a:t>What is meaning of the first matrix + second matrix?</a:t>
            </a:r>
          </a:p>
          <a:p>
            <a:r>
              <a:rPr lang="en-US" sz="2800" dirty="0" smtClean="0"/>
              <a:t>Use matrix operations to find the total weather stats of each city</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872807141"/>
              </p:ext>
            </p:extLst>
          </p:nvPr>
        </p:nvGraphicFramePr>
        <p:xfrm>
          <a:off x="609600" y="1885950"/>
          <a:ext cx="3962400" cy="1645920"/>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tblGrid>
              <a:tr h="617220">
                <a:tc>
                  <a:txBody>
                    <a:bodyPr/>
                    <a:lstStyle/>
                    <a:p>
                      <a:r>
                        <a:rPr lang="en-US" sz="1800" dirty="0" smtClean="0"/>
                        <a:t>June 2014</a:t>
                      </a:r>
                      <a:endParaRPr lang="en-US" sz="1800" dirty="0"/>
                    </a:p>
                  </a:txBody>
                  <a:tcPr marT="34290" marB="34290"/>
                </a:tc>
                <a:tc>
                  <a:txBody>
                    <a:bodyPr/>
                    <a:lstStyle/>
                    <a:p>
                      <a:r>
                        <a:rPr lang="en-US" sz="1800" dirty="0" smtClean="0"/>
                        <a:t>Benton Harbor</a:t>
                      </a:r>
                      <a:endParaRPr lang="en-US" sz="1800" dirty="0"/>
                    </a:p>
                  </a:txBody>
                  <a:tcPr marT="34290" marB="34290"/>
                </a:tc>
                <a:tc>
                  <a:txBody>
                    <a:bodyPr/>
                    <a:lstStyle/>
                    <a:p>
                      <a:r>
                        <a:rPr lang="en-US" sz="1800" dirty="0" smtClean="0"/>
                        <a:t>South Bend</a:t>
                      </a:r>
                      <a:endParaRPr lang="en-US" sz="1800" dirty="0"/>
                    </a:p>
                  </a:txBody>
                  <a:tcPr marT="34290" marB="34290"/>
                </a:tc>
                <a:extLst>
                  <a:ext uri="{0D108BD9-81ED-4DB2-BD59-A6C34878D82A}">
                    <a16:rowId xmlns:a16="http://schemas.microsoft.com/office/drawing/2014/main" val="10000"/>
                  </a:ext>
                </a:extLst>
              </a:tr>
              <a:tr h="342900">
                <a:tc>
                  <a:txBody>
                    <a:bodyPr/>
                    <a:lstStyle/>
                    <a:p>
                      <a:r>
                        <a:rPr lang="en-US" sz="1800" dirty="0" err="1" smtClean="0"/>
                        <a:t>Precip</a:t>
                      </a:r>
                      <a:r>
                        <a:rPr lang="en-US" sz="1800" dirty="0" smtClean="0"/>
                        <a:t> Days</a:t>
                      </a:r>
                      <a:endParaRPr lang="en-US" sz="1800" dirty="0"/>
                    </a:p>
                  </a:txBody>
                  <a:tcPr marT="34290" marB="34290"/>
                </a:tc>
                <a:tc>
                  <a:txBody>
                    <a:bodyPr/>
                    <a:lstStyle/>
                    <a:p>
                      <a:r>
                        <a:rPr lang="en-US" sz="1800" dirty="0" smtClean="0"/>
                        <a:t>13</a:t>
                      </a:r>
                      <a:endParaRPr lang="en-US" sz="1800" dirty="0"/>
                    </a:p>
                  </a:txBody>
                  <a:tcPr marT="34290" marB="34290"/>
                </a:tc>
                <a:tc>
                  <a:txBody>
                    <a:bodyPr/>
                    <a:lstStyle/>
                    <a:p>
                      <a:r>
                        <a:rPr lang="en-US" sz="1800" dirty="0" smtClean="0"/>
                        <a:t>18</a:t>
                      </a:r>
                      <a:endParaRPr lang="en-US" sz="1800" dirty="0"/>
                    </a:p>
                  </a:txBody>
                  <a:tcPr marT="34290" marB="34290"/>
                </a:tc>
                <a:extLst>
                  <a:ext uri="{0D108BD9-81ED-4DB2-BD59-A6C34878D82A}">
                    <a16:rowId xmlns:a16="http://schemas.microsoft.com/office/drawing/2014/main" val="10001"/>
                  </a:ext>
                </a:extLst>
              </a:tr>
              <a:tr h="342900">
                <a:tc>
                  <a:txBody>
                    <a:bodyPr/>
                    <a:lstStyle/>
                    <a:p>
                      <a:r>
                        <a:rPr lang="en-US" sz="1800" dirty="0" smtClean="0"/>
                        <a:t>Clear Days</a:t>
                      </a:r>
                      <a:endParaRPr lang="en-US" sz="1800" dirty="0"/>
                    </a:p>
                  </a:txBody>
                  <a:tcPr marT="34290" marB="34290"/>
                </a:tc>
                <a:tc>
                  <a:txBody>
                    <a:bodyPr/>
                    <a:lstStyle/>
                    <a:p>
                      <a:r>
                        <a:rPr lang="en-US" sz="1800" dirty="0" smtClean="0"/>
                        <a:t>16</a:t>
                      </a:r>
                      <a:endParaRPr lang="en-US" sz="1800" dirty="0"/>
                    </a:p>
                  </a:txBody>
                  <a:tcPr marT="34290" marB="34290"/>
                </a:tc>
                <a:tc>
                  <a:txBody>
                    <a:bodyPr/>
                    <a:lstStyle/>
                    <a:p>
                      <a:r>
                        <a:rPr lang="en-US" sz="1800" dirty="0" smtClean="0"/>
                        <a:t>13</a:t>
                      </a:r>
                      <a:endParaRPr lang="en-US" sz="1800" dirty="0"/>
                    </a:p>
                  </a:txBody>
                  <a:tcPr marT="34290" marB="34290"/>
                </a:tc>
                <a:extLst>
                  <a:ext uri="{0D108BD9-81ED-4DB2-BD59-A6C34878D82A}">
                    <a16:rowId xmlns:a16="http://schemas.microsoft.com/office/drawing/2014/main" val="10002"/>
                  </a:ext>
                </a:extLst>
              </a:tr>
              <a:tr h="342900">
                <a:tc>
                  <a:txBody>
                    <a:bodyPr/>
                    <a:lstStyle/>
                    <a:p>
                      <a:r>
                        <a:rPr lang="en-US" sz="1800" dirty="0" smtClean="0"/>
                        <a:t>Ab Norm T</a:t>
                      </a:r>
                      <a:endParaRPr lang="en-US" sz="1800" dirty="0"/>
                    </a:p>
                  </a:txBody>
                  <a:tcPr marT="34290" marB="34290"/>
                </a:tc>
                <a:tc>
                  <a:txBody>
                    <a:bodyPr/>
                    <a:lstStyle/>
                    <a:p>
                      <a:r>
                        <a:rPr lang="en-US" sz="1800" dirty="0" smtClean="0"/>
                        <a:t>12</a:t>
                      </a:r>
                      <a:endParaRPr lang="en-US" sz="1800" dirty="0"/>
                    </a:p>
                  </a:txBody>
                  <a:tcPr marT="34290" marB="34290"/>
                </a:tc>
                <a:tc>
                  <a:txBody>
                    <a:bodyPr/>
                    <a:lstStyle/>
                    <a:p>
                      <a:r>
                        <a:rPr lang="en-US" sz="1800" dirty="0" smtClean="0"/>
                        <a:t>19</a:t>
                      </a:r>
                      <a:endParaRPr lang="en-US" sz="1800" dirty="0"/>
                    </a:p>
                  </a:txBody>
                  <a:tcPr marT="34290" marB="34290"/>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9786740"/>
              </p:ext>
            </p:extLst>
          </p:nvPr>
        </p:nvGraphicFramePr>
        <p:xfrm>
          <a:off x="4876800" y="1885950"/>
          <a:ext cx="3886200" cy="16459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617220">
                <a:tc>
                  <a:txBody>
                    <a:bodyPr/>
                    <a:lstStyle/>
                    <a:p>
                      <a:r>
                        <a:rPr lang="en-US" sz="1800" dirty="0" smtClean="0"/>
                        <a:t>July 2014</a:t>
                      </a:r>
                      <a:endParaRPr lang="en-US" sz="1800" dirty="0"/>
                    </a:p>
                  </a:txBody>
                  <a:tcPr marT="34290" marB="34290"/>
                </a:tc>
                <a:tc>
                  <a:txBody>
                    <a:bodyPr/>
                    <a:lstStyle/>
                    <a:p>
                      <a:r>
                        <a:rPr lang="en-US" sz="1800" dirty="0" smtClean="0"/>
                        <a:t>Benton Harbor</a:t>
                      </a:r>
                      <a:endParaRPr lang="en-US" sz="1800" dirty="0"/>
                    </a:p>
                  </a:txBody>
                  <a:tcPr marT="34290" marB="34290"/>
                </a:tc>
                <a:tc>
                  <a:txBody>
                    <a:bodyPr/>
                    <a:lstStyle/>
                    <a:p>
                      <a:r>
                        <a:rPr lang="en-US" sz="1800" dirty="0" smtClean="0"/>
                        <a:t>South</a:t>
                      </a:r>
                      <a:r>
                        <a:rPr lang="en-US" sz="1800" baseline="0" dirty="0" smtClean="0"/>
                        <a:t> Bend</a:t>
                      </a:r>
                      <a:endParaRPr lang="en-US" sz="1800" dirty="0"/>
                    </a:p>
                  </a:txBody>
                  <a:tcPr marT="34290" marB="34290"/>
                </a:tc>
                <a:extLst>
                  <a:ext uri="{0D108BD9-81ED-4DB2-BD59-A6C34878D82A}">
                    <a16:rowId xmlns:a16="http://schemas.microsoft.com/office/drawing/2014/main" val="10000"/>
                  </a:ext>
                </a:extLst>
              </a:tr>
              <a:tr h="342900">
                <a:tc>
                  <a:txBody>
                    <a:bodyPr/>
                    <a:lstStyle/>
                    <a:p>
                      <a:r>
                        <a:rPr lang="en-US" sz="1800" dirty="0" err="1" smtClean="0"/>
                        <a:t>Precip</a:t>
                      </a:r>
                      <a:r>
                        <a:rPr lang="en-US" sz="1800" dirty="0" smtClean="0"/>
                        <a:t> Days</a:t>
                      </a:r>
                      <a:endParaRPr lang="en-US" sz="1800" dirty="0"/>
                    </a:p>
                  </a:txBody>
                  <a:tcPr marT="34290" marB="34290"/>
                </a:tc>
                <a:tc>
                  <a:txBody>
                    <a:bodyPr/>
                    <a:lstStyle/>
                    <a:p>
                      <a:r>
                        <a:rPr lang="en-US" sz="1800" dirty="0" smtClean="0"/>
                        <a:t>14</a:t>
                      </a:r>
                      <a:endParaRPr lang="en-US" sz="1800" dirty="0"/>
                    </a:p>
                  </a:txBody>
                  <a:tcPr marT="34290" marB="34290"/>
                </a:tc>
                <a:tc>
                  <a:txBody>
                    <a:bodyPr/>
                    <a:lstStyle/>
                    <a:p>
                      <a:r>
                        <a:rPr lang="en-US" sz="1800" dirty="0" smtClean="0"/>
                        <a:t>15</a:t>
                      </a:r>
                      <a:endParaRPr lang="en-US" sz="1800" dirty="0"/>
                    </a:p>
                  </a:txBody>
                  <a:tcPr marT="34290" marB="34290"/>
                </a:tc>
                <a:extLst>
                  <a:ext uri="{0D108BD9-81ED-4DB2-BD59-A6C34878D82A}">
                    <a16:rowId xmlns:a16="http://schemas.microsoft.com/office/drawing/2014/main" val="10001"/>
                  </a:ext>
                </a:extLst>
              </a:tr>
              <a:tr h="342900">
                <a:tc>
                  <a:txBody>
                    <a:bodyPr/>
                    <a:lstStyle/>
                    <a:p>
                      <a:r>
                        <a:rPr lang="en-US" sz="1800" dirty="0" smtClean="0"/>
                        <a:t>Clear Days</a:t>
                      </a:r>
                      <a:endParaRPr lang="en-US" sz="1800" dirty="0"/>
                    </a:p>
                  </a:txBody>
                  <a:tcPr marT="34290" marB="34290"/>
                </a:tc>
                <a:tc>
                  <a:txBody>
                    <a:bodyPr/>
                    <a:lstStyle/>
                    <a:p>
                      <a:r>
                        <a:rPr lang="en-US" sz="1800" dirty="0" smtClean="0"/>
                        <a:t>18</a:t>
                      </a:r>
                      <a:endParaRPr lang="en-US" sz="1800" dirty="0"/>
                    </a:p>
                  </a:txBody>
                  <a:tcPr marT="34290" marB="34290"/>
                </a:tc>
                <a:tc>
                  <a:txBody>
                    <a:bodyPr/>
                    <a:lstStyle/>
                    <a:p>
                      <a:r>
                        <a:rPr lang="en-US" sz="1800" dirty="0" smtClean="0"/>
                        <a:t>18</a:t>
                      </a:r>
                      <a:endParaRPr lang="en-US" sz="1800" dirty="0"/>
                    </a:p>
                  </a:txBody>
                  <a:tcPr marT="34290" marB="34290"/>
                </a:tc>
                <a:extLst>
                  <a:ext uri="{0D108BD9-81ED-4DB2-BD59-A6C34878D82A}">
                    <a16:rowId xmlns:a16="http://schemas.microsoft.com/office/drawing/2014/main" val="10002"/>
                  </a:ext>
                </a:extLst>
              </a:tr>
              <a:tr h="342900">
                <a:tc>
                  <a:txBody>
                    <a:bodyPr/>
                    <a:lstStyle/>
                    <a:p>
                      <a:r>
                        <a:rPr lang="en-US" sz="1800" dirty="0" smtClean="0"/>
                        <a:t>Ab Norm T</a:t>
                      </a:r>
                      <a:endParaRPr lang="en-US" sz="1800" dirty="0"/>
                    </a:p>
                  </a:txBody>
                  <a:tcPr marT="34290" marB="34290"/>
                </a:tc>
                <a:tc>
                  <a:txBody>
                    <a:bodyPr/>
                    <a:lstStyle/>
                    <a:p>
                      <a:r>
                        <a:rPr lang="en-US" sz="1800" dirty="0" smtClean="0"/>
                        <a:t>2</a:t>
                      </a:r>
                      <a:endParaRPr lang="en-US" sz="1800" dirty="0"/>
                    </a:p>
                  </a:txBody>
                  <a:tcPr marT="34290" marB="34290"/>
                </a:tc>
                <a:tc>
                  <a:txBody>
                    <a:bodyPr/>
                    <a:lstStyle/>
                    <a:p>
                      <a:r>
                        <a:rPr lang="en-US" sz="1800" dirty="0" smtClean="0"/>
                        <a:t>8</a:t>
                      </a:r>
                      <a:endParaRPr lang="en-US" sz="1800" dirty="0"/>
                    </a:p>
                  </a:txBody>
                  <a:tcPr marT="34290" marB="34290"/>
                </a:tc>
                <a:extLst>
                  <a:ext uri="{0D108BD9-81ED-4DB2-BD59-A6C34878D82A}">
                    <a16:rowId xmlns:a16="http://schemas.microsoft.com/office/drawing/2014/main" val="10003"/>
                  </a:ext>
                </a:extLst>
              </a:tr>
            </a:tbl>
          </a:graphicData>
        </a:graphic>
      </p:graphicFrame>
      <p:graphicFrame>
        <p:nvGraphicFramePr>
          <p:cNvPr id="9" name="Object 8"/>
          <p:cNvGraphicFramePr>
            <a:graphicFrameLocks noChangeAspect="1"/>
          </p:cNvGraphicFramePr>
          <p:nvPr/>
        </p:nvGraphicFramePr>
        <p:xfrm>
          <a:off x="1752600" y="2457450"/>
          <a:ext cx="2514600" cy="1086928"/>
        </p:xfrm>
        <a:graphic>
          <a:graphicData uri="http://schemas.openxmlformats.org/presentationml/2006/ole">
            <mc:AlternateContent xmlns:mc="http://schemas.openxmlformats.org/markup-compatibility/2006">
              <mc:Choice xmlns:v="urn:schemas-microsoft-com:vml" Requires="v">
                <p:oleObj spid="_x0000_s31925" name="Equation" r:id="rId4" imgW="672840" imgH="711000" progId="Equation.DSMT4">
                  <p:embed/>
                </p:oleObj>
              </mc:Choice>
              <mc:Fallback>
                <p:oleObj name="Equation" r:id="rId4" imgW="672840" imgH="711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457450"/>
                        <a:ext cx="2514600" cy="1086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nvGraphicFramePr>
        <p:xfrm>
          <a:off x="6019800" y="2457450"/>
          <a:ext cx="2514600" cy="1087041"/>
        </p:xfrm>
        <a:graphic>
          <a:graphicData uri="http://schemas.openxmlformats.org/presentationml/2006/ole">
            <mc:AlternateContent xmlns:mc="http://schemas.openxmlformats.org/markup-compatibility/2006">
              <mc:Choice xmlns:v="urn:schemas-microsoft-com:vml" Requires="v">
                <p:oleObj spid="_x0000_s31926" name="Equation" r:id="rId6" imgW="672840" imgH="711000" progId="Equation.DSMT4">
                  <p:embed/>
                </p:oleObj>
              </mc:Choice>
              <mc:Fallback>
                <p:oleObj name="Equation" r:id="rId6" imgW="672840" imgH="711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457450"/>
                        <a:ext cx="2514600" cy="1087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Perform Basic Matrix Operations</a:t>
            </a:r>
            <a:endParaRPr lang="en-US" dirty="0"/>
          </a:p>
        </p:txBody>
      </p:sp>
      <p:sp>
        <p:nvSpPr>
          <p:cNvPr id="3" name="Content Placeholder 2"/>
          <p:cNvSpPr>
            <a:spLocks noGrp="1"/>
          </p:cNvSpPr>
          <p:nvPr>
            <p:ph idx="1"/>
          </p:nvPr>
        </p:nvSpPr>
        <p:spPr/>
        <p:txBody>
          <a:bodyPr/>
          <a:lstStyle/>
          <a:p>
            <a:r>
              <a:rPr lang="en-US" i="1" dirty="0" smtClean="0"/>
              <a:t>190 #5-31 odd + 6 choice = 20</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3.5 Homework Quiz</a:t>
            </a:r>
            <a:endParaRPr lang="en-US" dirty="0"/>
          </a:p>
        </p:txBody>
      </p:sp>
    </p:spTree>
    <p:extLst>
      <p:ext uri="{BB962C8B-B14F-4D97-AF65-F5344CB8AC3E}">
        <p14:creationId xmlns:p14="http://schemas.microsoft.com/office/powerpoint/2010/main" val="171968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Multiply Matrices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Yesterday we learned all about matrices and how to add and subtract them.  But how do you multiply or divide matrices?  </a:t>
            </a:r>
          </a:p>
          <a:p>
            <a:endParaRPr lang="en-US" dirty="0" smtClean="0"/>
          </a:p>
          <a:p>
            <a:r>
              <a:rPr lang="en-US" dirty="0" smtClean="0"/>
              <a:t>Today we will multiply matrices.</a:t>
            </a:r>
          </a:p>
          <a:p>
            <a:endParaRPr lang="en-US" dirty="0" smtClean="0"/>
          </a:p>
          <a:p>
            <a:r>
              <a:rPr lang="en-US" dirty="0" smtClean="0"/>
              <a:t>Later we will find out that you can’t divide by a matrix.</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Multiply Matrices</a:t>
            </a:r>
            <a:endParaRPr lang="en-US" dirty="0"/>
          </a:p>
        </p:txBody>
      </p:sp>
      <p:sp>
        <p:nvSpPr>
          <p:cNvPr id="3" name="Content Placeholder 2"/>
          <p:cNvSpPr>
            <a:spLocks noGrp="1"/>
          </p:cNvSpPr>
          <p:nvPr>
            <p:ph idx="1"/>
          </p:nvPr>
        </p:nvSpPr>
        <p:spPr/>
        <p:txBody>
          <a:bodyPr>
            <a:normAutofit fontScale="92500"/>
          </a:bodyPr>
          <a:lstStyle/>
          <a:p>
            <a:r>
              <a:rPr lang="en-US" dirty="0" smtClean="0"/>
              <a:t>Matrix multiplication can only happen if the number of columns of the first matrix is the same as the number of rows on the second matrix.</a:t>
            </a:r>
          </a:p>
          <a:p>
            <a:r>
              <a:rPr lang="en-US" dirty="0" smtClean="0"/>
              <a:t>You can multiply a 3x5 with a 5x2.  </a:t>
            </a:r>
          </a:p>
          <a:p>
            <a:pPr lvl="1"/>
            <a:r>
              <a:rPr lang="en-US" dirty="0" smtClean="0"/>
              <a:t>3x</a:t>
            </a:r>
            <a:r>
              <a:rPr lang="en-US" b="1" dirty="0" smtClean="0">
                <a:solidFill>
                  <a:schemeClr val="accent3"/>
                </a:solidFill>
              </a:rPr>
              <a:t>5</a:t>
            </a:r>
            <a:r>
              <a:rPr lang="en-US" dirty="0" smtClean="0"/>
              <a:t> </a:t>
            </a:r>
            <a:r>
              <a:rPr lang="en-US" dirty="0" smtClean="0">
                <a:sym typeface="Symbol"/>
              </a:rPr>
              <a:t></a:t>
            </a:r>
            <a:r>
              <a:rPr lang="en-US" dirty="0" smtClean="0"/>
              <a:t> </a:t>
            </a:r>
            <a:r>
              <a:rPr lang="en-US" b="1" dirty="0" smtClean="0">
                <a:solidFill>
                  <a:schemeClr val="accent3"/>
                </a:solidFill>
              </a:rPr>
              <a:t>5</a:t>
            </a:r>
            <a:r>
              <a:rPr lang="en-US" dirty="0" smtClean="0"/>
              <a:t>x2 </a:t>
            </a:r>
            <a:r>
              <a:rPr lang="en-US" dirty="0" smtClean="0">
                <a:sym typeface="Wingdings"/>
              </a:rPr>
              <a:t></a:t>
            </a:r>
            <a:r>
              <a:rPr lang="en-US" dirty="0" smtClean="0"/>
              <a:t> 3x2 will be the dimensions of the answer</a:t>
            </a:r>
          </a:p>
          <a:p>
            <a:r>
              <a:rPr lang="en-US" dirty="0" smtClean="0"/>
              <a:t>Because of this </a:t>
            </a:r>
            <a:r>
              <a:rPr lang="en-US" b="1" dirty="0" smtClean="0">
                <a:solidFill>
                  <a:schemeClr val="accent3"/>
                </a:solidFill>
              </a:rPr>
              <a:t>order does matter</a:t>
            </a: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1497" y="1303553"/>
            <a:ext cx="1345905"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18"/>
          <p:cNvSpPr/>
          <p:nvPr/>
        </p:nvSpPr>
        <p:spPr>
          <a:xfrm>
            <a:off x="3429000" y="1260690"/>
            <a:ext cx="533400" cy="679819"/>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Rectangle 22"/>
          <p:cNvSpPr/>
          <p:nvPr/>
        </p:nvSpPr>
        <p:spPr>
          <a:xfrm>
            <a:off x="711497" y="1654165"/>
            <a:ext cx="1345905"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Rectangle 14"/>
          <p:cNvSpPr/>
          <p:nvPr/>
        </p:nvSpPr>
        <p:spPr>
          <a:xfrm>
            <a:off x="2730168" y="1260690"/>
            <a:ext cx="533400" cy="679819"/>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97835" y="1047750"/>
                <a:ext cx="3930563" cy="1016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2"/>
                                    <m:mcJc m:val="center"/>
                                  </m:mcPr>
                                </m:mc>
                              </m:mcs>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600" b="0" i="1" smtClean="0">
                                    <a:solidFill>
                                      <a:schemeClr val="bg1"/>
                                    </a:solidFill>
                                    <a:effectLst>
                                      <a:glow rad="228600">
                                        <a:schemeClr val="accent5">
                                          <a:satMod val="175000"/>
                                          <a:alpha val="40000"/>
                                        </a:schemeClr>
                                      </a:glow>
                                    </a:effectLst>
                                    <a:latin typeface="Cambria Math"/>
                                  </a:rPr>
                                  <m:t>1</m:t>
                                </m:r>
                              </m:e>
                              <m:e>
                                <m:r>
                                  <a:rPr lang="en-US" sz="3600" b="0" i="1" smtClean="0">
                                    <a:solidFill>
                                      <a:schemeClr val="bg1"/>
                                    </a:solidFill>
                                    <a:effectLst>
                                      <a:glow rad="228600">
                                        <a:schemeClr val="accent5">
                                          <a:satMod val="175000"/>
                                          <a:alpha val="40000"/>
                                        </a:schemeClr>
                                      </a:glow>
                                    </a:effectLst>
                                    <a:latin typeface="Cambria Math"/>
                                  </a:rPr>
                                  <m:t>2</m:t>
                                </m:r>
                              </m:e>
                            </m:mr>
                            <m:mr>
                              <m:e>
                                <m:r>
                                  <a:rPr lang="en-US" sz="3600" b="0" i="1" smtClean="0">
                                    <a:solidFill>
                                      <a:schemeClr val="bg1"/>
                                    </a:solidFill>
                                    <a:effectLst>
                                      <a:glow rad="228600">
                                        <a:schemeClr val="accent5">
                                          <a:satMod val="175000"/>
                                          <a:alpha val="40000"/>
                                        </a:schemeClr>
                                      </a:glow>
                                    </a:effectLst>
                                    <a:latin typeface="Cambria Math"/>
                                  </a:rPr>
                                  <m:t>0</m:t>
                                </m:r>
                              </m:e>
                              <m:e>
                                <m:r>
                                  <a:rPr lang="en-US" sz="3600" b="0" i="1" smtClean="0">
                                    <a:solidFill>
                                      <a:schemeClr val="bg1"/>
                                    </a:solidFill>
                                    <a:effectLst>
                                      <a:glow rad="228600">
                                        <a:schemeClr val="accent5">
                                          <a:satMod val="175000"/>
                                          <a:alpha val="40000"/>
                                        </a:schemeClr>
                                      </a:glow>
                                    </a:effectLst>
                                    <a:latin typeface="Cambria Math"/>
                                  </a:rPr>
                                  <m:t>−3</m:t>
                                </m:r>
                              </m:e>
                            </m:mr>
                          </m:m>
                        </m:e>
                      </m:d>
                      <m:r>
                        <a:rPr lang="en-US" sz="3600" b="0" i="1" smtClean="0">
                          <a:solidFill>
                            <a:schemeClr val="bg1"/>
                          </a:solidFill>
                          <a:effectLst>
                            <a:glow rad="228600">
                              <a:schemeClr val="accent5">
                                <a:satMod val="175000"/>
                                <a:alpha val="40000"/>
                              </a:schemeClr>
                            </a:glow>
                          </a:effectLst>
                          <a:latin typeface="Cambria Math"/>
                        </a:rPr>
                        <m:t>⋅</m:t>
                      </m:r>
                      <m:d>
                        <m:dPr>
                          <m:begChr m:val="["/>
                          <m:endChr m:val="]"/>
                          <m:ctrlPr>
                            <a:rPr lang="en-US" sz="3600" b="0" i="1" smtClean="0">
                              <a:solidFill>
                                <a:schemeClr val="bg1"/>
                              </a:solidFill>
                              <a:effectLst>
                                <a:glow rad="228600">
                                  <a:schemeClr val="accent5">
                                    <a:satMod val="175000"/>
                                    <a:alpha val="40000"/>
                                  </a:schemeClr>
                                </a:glow>
                              </a:effectLst>
                              <a:latin typeface="Cambria Math" panose="02040503050406030204" pitchFamily="18" charset="0"/>
                              <a:ea typeface="Cambria Math"/>
                            </a:rPr>
                          </m:ctrlPr>
                        </m:dPr>
                        <m:e>
                          <m:m>
                            <m:mPr>
                              <m:mcs>
                                <m:mc>
                                  <m:mcPr>
                                    <m:count m:val="2"/>
                                    <m:mcJc m:val="center"/>
                                  </m:mcPr>
                                </m:mc>
                              </m:mcs>
                              <m:ctrlPr>
                                <a:rPr lang="en-US" sz="3600" b="0" i="1" smtClean="0">
                                  <a:solidFill>
                                    <a:schemeClr val="bg1"/>
                                  </a:solidFill>
                                  <a:effectLst>
                                    <a:glow rad="228600">
                                      <a:schemeClr val="accent5">
                                        <a:satMod val="175000"/>
                                        <a:alpha val="40000"/>
                                      </a:schemeClr>
                                    </a:glow>
                                  </a:effectLst>
                                  <a:latin typeface="Cambria Math" panose="02040503050406030204" pitchFamily="18" charset="0"/>
                                  <a:ea typeface="Cambria Math"/>
                                </a:rPr>
                              </m:ctrlPr>
                            </m:mPr>
                            <m:mr>
                              <m:e>
                                <m:r>
                                  <a:rPr lang="en-US" sz="3600" b="0" i="1" smtClean="0">
                                    <a:solidFill>
                                      <a:schemeClr val="bg1"/>
                                    </a:solidFill>
                                    <a:effectLst>
                                      <a:glow rad="228600">
                                        <a:schemeClr val="accent5">
                                          <a:satMod val="175000"/>
                                          <a:alpha val="40000"/>
                                        </a:schemeClr>
                                      </a:glow>
                                    </a:effectLst>
                                    <a:latin typeface="Cambria Math"/>
                                    <a:ea typeface="Cambria Math"/>
                                  </a:rPr>
                                  <m:t>−2</m:t>
                                </m:r>
                              </m:e>
                              <m:e>
                                <m:r>
                                  <a:rPr lang="en-US" sz="3600" b="0" i="1" smtClean="0">
                                    <a:solidFill>
                                      <a:schemeClr val="bg1"/>
                                    </a:solidFill>
                                    <a:effectLst>
                                      <a:glow rad="228600">
                                        <a:schemeClr val="accent5">
                                          <a:satMod val="175000"/>
                                          <a:alpha val="40000"/>
                                        </a:schemeClr>
                                      </a:glow>
                                    </a:effectLst>
                                    <a:latin typeface="Cambria Math"/>
                                    <a:ea typeface="Cambria Math"/>
                                  </a:rPr>
                                  <m:t>1</m:t>
                                </m:r>
                              </m:e>
                            </m:mr>
                            <m:mr>
                              <m:e>
                                <m:r>
                                  <a:rPr lang="en-US" sz="3600" b="0" i="1" smtClean="0">
                                    <a:solidFill>
                                      <a:schemeClr val="bg1"/>
                                    </a:solidFill>
                                    <a:effectLst>
                                      <a:glow rad="228600">
                                        <a:schemeClr val="accent5">
                                          <a:satMod val="175000"/>
                                          <a:alpha val="40000"/>
                                        </a:schemeClr>
                                      </a:glow>
                                    </a:effectLst>
                                    <a:latin typeface="Cambria Math"/>
                                    <a:ea typeface="Cambria Math"/>
                                  </a:rPr>
                                  <m:t>4</m:t>
                                </m:r>
                              </m:e>
                              <m:e>
                                <m:r>
                                  <a:rPr lang="en-US" sz="3600" b="0" i="1" smtClean="0">
                                    <a:solidFill>
                                      <a:schemeClr val="bg1"/>
                                    </a:solidFill>
                                    <a:effectLst>
                                      <a:glow rad="228600">
                                        <a:schemeClr val="accent5">
                                          <a:satMod val="175000"/>
                                          <a:alpha val="40000"/>
                                        </a:schemeClr>
                                      </a:glow>
                                    </a:effectLst>
                                    <a:latin typeface="Cambria Math"/>
                                    <a:ea typeface="Cambria Math"/>
                                  </a:rPr>
                                  <m:t>3</m:t>
                                </m:r>
                              </m:e>
                            </m:mr>
                          </m:m>
                        </m:e>
                      </m:d>
                    </m:oMath>
                  </m:oMathPara>
                </a14:m>
                <a:endParaRPr lang="en-US" dirty="0">
                  <a:solidFill>
                    <a:schemeClr val="bg1"/>
                  </a:solidFill>
                  <a:effectLst>
                    <a:glow rad="228600">
                      <a:schemeClr val="accent5">
                        <a:satMod val="175000"/>
                        <a:alpha val="40000"/>
                      </a:schemeClr>
                    </a:glo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7835" y="1047750"/>
                <a:ext cx="3930563" cy="1016112"/>
              </a:xfrm>
              <a:prstGeom prst="rect">
                <a:avLst/>
              </a:prstGeom>
              <a:blipFill rotWithShape="1">
                <a:blip r:embed="rId3"/>
                <a:stretch>
                  <a:fillRect l="-620" t="-11377" r="-620" b="-1736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3.6 Multiply Matrices</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897544" y="2173222"/>
                <a:ext cx="147828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brk m:alnAt="7"/>
                        </m:rPr>
                        <a:rPr lang="en-US" sz="3600" i="1" smtClean="0">
                          <a:solidFill>
                            <a:schemeClr val="bg1"/>
                          </a:solidFill>
                          <a:effectLst>
                            <a:glow rad="228600">
                              <a:schemeClr val="accent5">
                                <a:satMod val="175000"/>
                                <a:alpha val="40000"/>
                              </a:schemeClr>
                            </a:glow>
                          </a:effectLst>
                          <a:latin typeface="Cambria Math"/>
                        </a:rPr>
                        <m:t>1</m:t>
                      </m:r>
                      <m:r>
                        <a:rPr lang="en-US" sz="3600" b="0" i="1" smtClean="0">
                          <a:solidFill>
                            <a:schemeClr val="bg1"/>
                          </a:solidFill>
                          <a:effectLst>
                            <a:glow rad="228600">
                              <a:schemeClr val="accent5">
                                <a:satMod val="175000"/>
                                <a:alpha val="40000"/>
                              </a:schemeClr>
                            </a:glow>
                          </a:effectLst>
                          <a:latin typeface="Cambria Math"/>
                        </a:rPr>
                        <m:t>⋅</m:t>
                      </m:r>
                      <m:r>
                        <a:rPr lang="en-US" sz="3600" i="1">
                          <a:solidFill>
                            <a:schemeClr val="bg1"/>
                          </a:solidFill>
                          <a:effectLst>
                            <a:glow rad="228600">
                              <a:schemeClr val="accent5">
                                <a:satMod val="175000"/>
                                <a:alpha val="40000"/>
                              </a:schemeClr>
                            </a:glow>
                          </a:effectLst>
                          <a:latin typeface="Cambria Math"/>
                          <a:ea typeface="Cambria Math"/>
                        </a:rPr>
                        <m:t>−</m:t>
                      </m:r>
                      <m:r>
                        <a:rPr lang="en-US" sz="3600" b="0" i="1" smtClean="0">
                          <a:solidFill>
                            <a:schemeClr val="bg1"/>
                          </a:solidFill>
                          <a:effectLst>
                            <a:glow rad="228600">
                              <a:schemeClr val="accent5">
                                <a:satMod val="175000"/>
                                <a:alpha val="40000"/>
                              </a:schemeClr>
                            </a:glow>
                          </a:effectLst>
                          <a:latin typeface="Cambria Math"/>
                          <a:ea typeface="Cambria Math"/>
                        </a:rPr>
                        <m:t>2</m:t>
                      </m:r>
                    </m:oMath>
                  </m:oMathPara>
                </a14:m>
                <a:endParaRPr lang="en-US" dirty="0">
                  <a:effectLst>
                    <a:glow rad="228600">
                      <a:schemeClr val="accent5">
                        <a:satMod val="175000"/>
                        <a:alpha val="40000"/>
                      </a:schemeClr>
                    </a:glow>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97544" y="2173222"/>
                <a:ext cx="1478289"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86594" y="2038350"/>
                <a:ext cx="531107" cy="13695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
                        </m:e>
                      </m:d>
                    </m:oMath>
                  </m:oMathPara>
                </a14:m>
                <a:endParaRPr lang="en-US" sz="3200" dirty="0">
                  <a:solidFill>
                    <a:schemeClr val="bg1"/>
                  </a:solidFill>
                  <a:effectLst>
                    <a:glow rad="228600">
                      <a:schemeClr val="accent5">
                        <a:satMod val="175000"/>
                        <a:alpha val="40000"/>
                      </a:schemeClr>
                    </a:glo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86594" y="2038350"/>
                <a:ext cx="531107" cy="1369542"/>
              </a:xfrm>
              <a:prstGeom prst="rect">
                <a:avLst/>
              </a:prstGeom>
              <a:blipFill>
                <a:blip r:embed="rId5"/>
                <a:stretch>
                  <a:fillRect l="-19540" t="-12889" r="-9195"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467326" y="2129016"/>
                <a:ext cx="524887" cy="1188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
                        </m:e>
                      </m:d>
                    </m:oMath>
                  </m:oMathPara>
                </a14:m>
                <a:endParaRPr lang="en-US" sz="4400" dirty="0">
                  <a:solidFill>
                    <a:schemeClr val="bg1"/>
                  </a:solidFill>
                  <a:effectLst>
                    <a:glow rad="228600">
                      <a:schemeClr val="accent5">
                        <a:satMod val="175000"/>
                        <a:alpha val="40000"/>
                      </a:schemeClr>
                    </a:glow>
                  </a:effectLs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467326" y="2129016"/>
                <a:ext cx="524887" cy="1188210"/>
              </a:xfrm>
              <a:prstGeom prst="rect">
                <a:avLst/>
              </a:prstGeom>
              <a:blipFill>
                <a:blip r:embed="rId6"/>
                <a:stretch>
                  <a:fillRect l="-3488" t="-12821" r="-15116" b="-1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25222" y="2657970"/>
                <a:ext cx="321754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0⋅−2+−3⋅4</m:t>
                      </m:r>
                    </m:oMath>
                  </m:oMathPara>
                </a14:m>
                <a:endParaRPr lang="en-US" dirty="0">
                  <a:effectLst>
                    <a:glow rad="228600">
                      <a:schemeClr val="accent5">
                        <a:satMod val="175000"/>
                        <a:alpha val="40000"/>
                      </a:schemeClr>
                    </a:glow>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25222" y="2657970"/>
                <a:ext cx="3217547" cy="64633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62201" y="3487194"/>
                <a:ext cx="488211" cy="1209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28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2800" b="0" i="1" smtClean="0">
                                    <a:solidFill>
                                      <a:schemeClr val="bg1"/>
                                    </a:solidFill>
                                    <a:effectLst>
                                      <a:glow rad="228600">
                                        <a:schemeClr val="accent5">
                                          <a:satMod val="175000"/>
                                          <a:alpha val="40000"/>
                                        </a:schemeClr>
                                      </a:glow>
                                    </a:effectLst>
                                    <a:latin typeface="Cambria Math"/>
                                  </a:rPr>
                                  <m:t> </m:t>
                                </m:r>
                              </m:e>
                            </m:mr>
                            <m:mr>
                              <m:e>
                                <m:r>
                                  <a:rPr lang="en-US" sz="2800" b="0" i="1" smtClean="0">
                                    <a:solidFill>
                                      <a:schemeClr val="bg1"/>
                                    </a:solidFill>
                                    <a:effectLst>
                                      <a:glow rad="228600">
                                        <a:schemeClr val="accent5">
                                          <a:satMod val="175000"/>
                                          <a:alpha val="40000"/>
                                        </a:schemeClr>
                                      </a:glow>
                                    </a:effectLst>
                                    <a:latin typeface="Cambria Math"/>
                                  </a:rPr>
                                  <m:t> </m:t>
                                </m:r>
                              </m:e>
                            </m:mr>
                            <m:mr>
                              <m:e>
                                <m:r>
                                  <a:rPr lang="en-US" sz="2800" b="0" i="1" smtClean="0">
                                    <a:solidFill>
                                      <a:schemeClr val="bg1"/>
                                    </a:solidFill>
                                    <a:effectLst>
                                      <a:glow rad="228600">
                                        <a:schemeClr val="accent5">
                                          <a:satMod val="175000"/>
                                          <a:alpha val="40000"/>
                                        </a:schemeClr>
                                      </a:glow>
                                    </a:effectLst>
                                    <a:latin typeface="Cambria Math"/>
                                  </a:rPr>
                                  <m:t> </m:t>
                                </m:r>
                              </m:e>
                            </m:mr>
                          </m:m>
                        </m:e>
                      </m:d>
                    </m:oMath>
                  </m:oMathPara>
                </a14:m>
                <a:endParaRPr lang="en-US" sz="2800" dirty="0">
                  <a:solidFill>
                    <a:schemeClr val="bg1"/>
                  </a:solidFill>
                  <a:effectLst>
                    <a:glow rad="228600">
                      <a:schemeClr val="accent5">
                        <a:satMod val="175000"/>
                        <a:alpha val="40000"/>
                      </a:schemeClr>
                    </a:glow>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62201" y="3487194"/>
                <a:ext cx="488211" cy="1209883"/>
              </a:xfrm>
              <a:prstGeom prst="rect">
                <a:avLst/>
              </a:prstGeom>
              <a:blipFill>
                <a:blip r:embed="rId8"/>
                <a:stretch>
                  <a:fillRect l="-18750" t="-13065" r="-8750" b="-16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723928" y="3521029"/>
                <a:ext cx="524887" cy="1188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
                        </m:e>
                      </m:d>
                    </m:oMath>
                  </m:oMathPara>
                </a14:m>
                <a:endParaRPr lang="en-US" sz="3200" dirty="0">
                  <a:solidFill>
                    <a:schemeClr val="bg1"/>
                  </a:solidFill>
                  <a:effectLst>
                    <a:glow rad="228600">
                      <a:schemeClr val="accent5">
                        <a:satMod val="175000"/>
                        <a:alpha val="40000"/>
                      </a:schemeClr>
                    </a:glow>
                  </a:effectLs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723928" y="3521029"/>
                <a:ext cx="524887" cy="1188210"/>
              </a:xfrm>
              <a:prstGeom prst="rect">
                <a:avLst/>
              </a:prstGeom>
              <a:blipFill>
                <a:blip r:embed="rId9"/>
                <a:stretch>
                  <a:fillRect l="-3488" t="-12821" r="-15116" b="-17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041070" y="3615274"/>
                <a:ext cx="54373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6</m:t>
                      </m:r>
                    </m:oMath>
                  </m:oMathPara>
                </a14:m>
                <a:endParaRPr lang="en-US" dirty="0">
                  <a:effectLst>
                    <a:glow rad="228600">
                      <a:schemeClr val="accent5">
                        <a:satMod val="175000"/>
                        <a:alpha val="40000"/>
                      </a:schemeClr>
                    </a:glow>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041070" y="3615274"/>
                <a:ext cx="543739" cy="64633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40411" y="4086879"/>
                <a:ext cx="114326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−12</m:t>
                      </m:r>
                    </m:oMath>
                  </m:oMathPara>
                </a14:m>
                <a:endParaRPr lang="en-US" dirty="0">
                  <a:effectLst>
                    <a:glow rad="228600">
                      <a:schemeClr val="accent5">
                        <a:satMod val="175000"/>
                        <a:alpha val="40000"/>
                      </a:schemeClr>
                    </a:glow>
                  </a:effectLs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740411" y="4086879"/>
                <a:ext cx="1143262" cy="64633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136563" y="2173222"/>
                <a:ext cx="147828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+2⋅4</m:t>
                      </m:r>
                    </m:oMath>
                  </m:oMathPara>
                </a14:m>
                <a:endParaRPr lang="en-US" dirty="0">
                  <a:solidFill>
                    <a:schemeClr val="bg1"/>
                  </a:solidFill>
                  <a:effectLst>
                    <a:glow rad="228600">
                      <a:schemeClr val="accent5">
                        <a:satMod val="175000"/>
                        <a:alpha val="40000"/>
                      </a:schemeClr>
                    </a:glow>
                  </a:effectLs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36563" y="2173222"/>
                <a:ext cx="1478289" cy="646331"/>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06144" y="2173222"/>
                <a:ext cx="252825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1⋅1+2⋅3</m:t>
                      </m:r>
                    </m:oMath>
                  </m:oMathPara>
                </a14:m>
                <a:endParaRPr lang="en-US" dirty="0">
                  <a:effectLst>
                    <a:glow rad="228600">
                      <a:schemeClr val="accent5">
                        <a:satMod val="175000"/>
                        <a:alpha val="40000"/>
                      </a:schemeClr>
                    </a:glow>
                  </a:effectLs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06144" y="2173222"/>
                <a:ext cx="2528256" cy="646331"/>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42768" y="2657970"/>
                <a:ext cx="287290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0⋅1+−3⋅3</m:t>
                      </m:r>
                    </m:oMath>
                  </m:oMathPara>
                </a14:m>
                <a:endParaRPr lang="en-US" dirty="0">
                  <a:effectLst>
                    <a:glow rad="228600">
                      <a:schemeClr val="accent5">
                        <a:satMod val="175000"/>
                        <a:alpha val="40000"/>
                      </a:schemeClr>
                    </a:glow>
                  </a:effectLs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942768" y="2657970"/>
                <a:ext cx="2872901" cy="646331"/>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08214" y="3628270"/>
                <a:ext cx="54373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7</m:t>
                      </m:r>
                    </m:oMath>
                  </m:oMathPara>
                </a14:m>
                <a:endParaRPr lang="en-US" dirty="0">
                  <a:effectLst>
                    <a:glow rad="228600">
                      <a:schemeClr val="accent5">
                        <a:satMod val="175000"/>
                        <a:alpha val="40000"/>
                      </a:schemeClr>
                    </a:glow>
                  </a:effectLs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08214" y="3628270"/>
                <a:ext cx="543739" cy="6463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35890" y="4099875"/>
                <a:ext cx="88838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−9</m:t>
                      </m:r>
                    </m:oMath>
                  </m:oMathPara>
                </a14:m>
                <a:endParaRPr lang="en-US" dirty="0">
                  <a:effectLst>
                    <a:glow rad="228600">
                      <a:schemeClr val="accent5">
                        <a:satMod val="175000"/>
                        <a:alpha val="40000"/>
                      </a:schemeClr>
                    </a:glow>
                  </a:effectLs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035890" y="4099875"/>
                <a:ext cx="888384" cy="646331"/>
              </a:xfrm>
              <a:prstGeom prst="rect">
                <a:avLst/>
              </a:prstGeom>
              <a:blipFill rotWithShape="1">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71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3"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4" nodeType="clickEffect">
                                  <p:stCondLst>
                                    <p:cond delay="0"/>
                                  </p:stCondLst>
                                  <p:childTnLst>
                                    <p:anim calcmode="lin" valueType="num">
                                      <p:cBhvr>
                                        <p:cTn id="37" dur="500"/>
                                        <p:tgtEl>
                                          <p:spTgt spid="15"/>
                                        </p:tgtEl>
                                        <p:attrNameLst>
                                          <p:attrName>ppt_w</p:attrName>
                                        </p:attrNameLst>
                                      </p:cBhvr>
                                      <p:tavLst>
                                        <p:tav tm="0">
                                          <p:val>
                                            <p:strVal val="ppt_w"/>
                                          </p:val>
                                        </p:tav>
                                        <p:tav tm="100000">
                                          <p:val>
                                            <p:fltVal val="0"/>
                                          </p:val>
                                        </p:tav>
                                      </p:tavLst>
                                    </p:anim>
                                    <p:anim calcmode="lin" valueType="num">
                                      <p:cBhvr>
                                        <p:cTn id="38" dur="500"/>
                                        <p:tgtEl>
                                          <p:spTgt spid="15"/>
                                        </p:tgtEl>
                                        <p:attrNameLst>
                                          <p:attrName>ppt_h</p:attrName>
                                        </p:attrNameLst>
                                      </p:cBhvr>
                                      <p:tavLst>
                                        <p:tav tm="0">
                                          <p:val>
                                            <p:strVal val="ppt_h"/>
                                          </p:val>
                                        </p:tav>
                                        <p:tav tm="100000">
                                          <p:val>
                                            <p:fltVal val="0"/>
                                          </p:val>
                                        </p:tav>
                                      </p:tavLst>
                                    </p:anim>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2" nodeType="clickEffect">
                                  <p:stCondLst>
                                    <p:cond delay="0"/>
                                  </p:stCondLst>
                                  <p:childTnLst>
                                    <p:anim calcmode="lin" valueType="num">
                                      <p:cBhvr>
                                        <p:cTn id="55" dur="500"/>
                                        <p:tgtEl>
                                          <p:spTgt spid="18"/>
                                        </p:tgtEl>
                                        <p:attrNameLst>
                                          <p:attrName>ppt_w</p:attrName>
                                        </p:attrNameLst>
                                      </p:cBhvr>
                                      <p:tavLst>
                                        <p:tav tm="0">
                                          <p:val>
                                            <p:strVal val="ppt_w"/>
                                          </p:val>
                                        </p:tav>
                                        <p:tav tm="100000">
                                          <p:val>
                                            <p:fltVal val="0"/>
                                          </p:val>
                                        </p:tav>
                                      </p:tavLst>
                                    </p:anim>
                                    <p:anim calcmode="lin" valueType="num">
                                      <p:cBhvr>
                                        <p:cTn id="56" dur="500"/>
                                        <p:tgtEl>
                                          <p:spTgt spid="18"/>
                                        </p:tgtEl>
                                        <p:attrNameLst>
                                          <p:attrName>ppt_h</p:attrName>
                                        </p:attrNameLst>
                                      </p:cBhvr>
                                      <p:tavLst>
                                        <p:tav tm="0">
                                          <p:val>
                                            <p:strVal val="ppt_h"/>
                                          </p:val>
                                        </p:tav>
                                        <p:tav tm="100000">
                                          <p:val>
                                            <p:fltVal val="0"/>
                                          </p:val>
                                        </p:tav>
                                      </p:tavLst>
                                    </p:anim>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par>
                                <p:cTn id="59" presetID="53" presetClass="exit" presetSubtype="32" fill="hold" grpId="1" nodeType="withEffect">
                                  <p:stCondLst>
                                    <p:cond delay="0"/>
                                  </p:stCondLst>
                                  <p:childTnLst>
                                    <p:anim calcmode="lin" valueType="num">
                                      <p:cBhvr>
                                        <p:cTn id="60" dur="500"/>
                                        <p:tgtEl>
                                          <p:spTgt spid="19"/>
                                        </p:tgtEl>
                                        <p:attrNameLst>
                                          <p:attrName>ppt_w</p:attrName>
                                        </p:attrNameLst>
                                      </p:cBhvr>
                                      <p:tavLst>
                                        <p:tav tm="0">
                                          <p:val>
                                            <p:strVal val="ppt_w"/>
                                          </p:val>
                                        </p:tav>
                                        <p:tav tm="100000">
                                          <p:val>
                                            <p:fltVal val="0"/>
                                          </p:val>
                                        </p:tav>
                                      </p:tavLst>
                                    </p:anim>
                                    <p:anim calcmode="lin" valueType="num">
                                      <p:cBhvr>
                                        <p:cTn id="61" dur="500"/>
                                        <p:tgtEl>
                                          <p:spTgt spid="19"/>
                                        </p:tgtEl>
                                        <p:attrNameLst>
                                          <p:attrName>ppt_h</p:attrName>
                                        </p:attrNameLst>
                                      </p:cBhvr>
                                      <p:tavLst>
                                        <p:tav tm="0">
                                          <p:val>
                                            <p:strVal val="ppt_h"/>
                                          </p:val>
                                        </p:tav>
                                        <p:tav tm="100000">
                                          <p:val>
                                            <p:fltVal val="0"/>
                                          </p:val>
                                        </p:tav>
                                      </p:tavLst>
                                    </p:anim>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5"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6" nodeType="clickEffect">
                                  <p:stCondLst>
                                    <p:cond delay="0"/>
                                  </p:stCondLst>
                                  <p:childTnLst>
                                    <p:anim calcmode="lin" valueType="num">
                                      <p:cBhvr>
                                        <p:cTn id="83" dur="500"/>
                                        <p:tgtEl>
                                          <p:spTgt spid="15"/>
                                        </p:tgtEl>
                                        <p:attrNameLst>
                                          <p:attrName>ppt_w</p:attrName>
                                        </p:attrNameLst>
                                      </p:cBhvr>
                                      <p:tavLst>
                                        <p:tav tm="0">
                                          <p:val>
                                            <p:strVal val="ppt_w"/>
                                          </p:val>
                                        </p:tav>
                                        <p:tav tm="100000">
                                          <p:val>
                                            <p:fltVal val="0"/>
                                          </p:val>
                                        </p:tav>
                                      </p:tavLst>
                                    </p:anim>
                                    <p:anim calcmode="lin" valueType="num">
                                      <p:cBhvr>
                                        <p:cTn id="84" dur="500"/>
                                        <p:tgtEl>
                                          <p:spTgt spid="15"/>
                                        </p:tgtEl>
                                        <p:attrNameLst>
                                          <p:attrName>ppt_h</p:attrName>
                                        </p:attrNameLst>
                                      </p:cBhvr>
                                      <p:tavLst>
                                        <p:tav tm="0">
                                          <p:val>
                                            <p:strVal val="ppt_h"/>
                                          </p:val>
                                        </p:tav>
                                        <p:tav tm="100000">
                                          <p:val>
                                            <p:fltVal val="0"/>
                                          </p:val>
                                        </p:tav>
                                      </p:tavLst>
                                    </p:anim>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2"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3" nodeType="clickEffect">
                                  <p:stCondLst>
                                    <p:cond delay="0"/>
                                  </p:stCondLst>
                                  <p:childTnLst>
                                    <p:anim calcmode="lin" valueType="num">
                                      <p:cBhvr>
                                        <p:cTn id="101" dur="500"/>
                                        <p:tgtEl>
                                          <p:spTgt spid="19"/>
                                        </p:tgtEl>
                                        <p:attrNameLst>
                                          <p:attrName>ppt_w</p:attrName>
                                        </p:attrNameLst>
                                      </p:cBhvr>
                                      <p:tavLst>
                                        <p:tav tm="0">
                                          <p:val>
                                            <p:strVal val="ppt_w"/>
                                          </p:val>
                                        </p:tav>
                                        <p:tav tm="100000">
                                          <p:val>
                                            <p:fltVal val="0"/>
                                          </p:val>
                                        </p:tav>
                                      </p:tavLst>
                                    </p:anim>
                                    <p:anim calcmode="lin" valueType="num">
                                      <p:cBhvr>
                                        <p:cTn id="102" dur="500"/>
                                        <p:tgtEl>
                                          <p:spTgt spid="19"/>
                                        </p:tgtEl>
                                        <p:attrNameLst>
                                          <p:attrName>ppt_h</p:attrName>
                                        </p:attrNameLst>
                                      </p:cBhvr>
                                      <p:tavLst>
                                        <p:tav tm="0">
                                          <p:val>
                                            <p:strVal val="ppt_h"/>
                                          </p:val>
                                        </p:tav>
                                        <p:tav tm="100000">
                                          <p:val>
                                            <p:fltVal val="0"/>
                                          </p:val>
                                        </p:tav>
                                      </p:tavLst>
                                    </p:anim>
                                    <p:animEffect transition="out" filter="fade">
                                      <p:cBhvr>
                                        <p:cTn id="103" dur="500"/>
                                        <p:tgtEl>
                                          <p:spTgt spid="19"/>
                                        </p:tgtEl>
                                      </p:cBhvr>
                                    </p:animEffect>
                                    <p:set>
                                      <p:cBhvr>
                                        <p:cTn id="104" dur="1" fill="hold">
                                          <p:stCondLst>
                                            <p:cond delay="499"/>
                                          </p:stCondLst>
                                        </p:cTn>
                                        <p:tgtEl>
                                          <p:spTgt spid="19"/>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23"/>
                                        </p:tgtEl>
                                        <p:attrNameLst>
                                          <p:attrName>ppt_w</p:attrName>
                                        </p:attrNameLst>
                                      </p:cBhvr>
                                      <p:tavLst>
                                        <p:tav tm="0">
                                          <p:val>
                                            <p:strVal val="ppt_w"/>
                                          </p:val>
                                        </p:tav>
                                        <p:tav tm="100000">
                                          <p:val>
                                            <p:fltVal val="0"/>
                                          </p:val>
                                        </p:tav>
                                      </p:tavLst>
                                    </p:anim>
                                    <p:anim calcmode="lin" valueType="num">
                                      <p:cBhvr>
                                        <p:cTn id="107" dur="500"/>
                                        <p:tgtEl>
                                          <p:spTgt spid="23"/>
                                        </p:tgtEl>
                                        <p:attrNameLst>
                                          <p:attrName>ppt_h</p:attrName>
                                        </p:attrNameLst>
                                      </p:cBhvr>
                                      <p:tavLst>
                                        <p:tav tm="0">
                                          <p:val>
                                            <p:strVal val="ppt_h"/>
                                          </p:val>
                                        </p:tav>
                                        <p:tav tm="100000">
                                          <p:val>
                                            <p:fltVal val="0"/>
                                          </p:val>
                                        </p:tav>
                                      </p:tavLst>
                                    </p:anim>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down)">
                                      <p:cBhvr>
                                        <p:cTn id="114" dur="580">
                                          <p:stCondLst>
                                            <p:cond delay="0"/>
                                          </p:stCondLst>
                                        </p:cTn>
                                        <p:tgtEl>
                                          <p:spTgt spid="28"/>
                                        </p:tgtEl>
                                      </p:cBhvr>
                                    </p:animEffect>
                                    <p:anim calcmode="lin" valueType="num">
                                      <p:cBhvr>
                                        <p:cTn id="11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20" dur="26">
                                          <p:stCondLst>
                                            <p:cond delay="650"/>
                                          </p:stCondLst>
                                        </p:cTn>
                                        <p:tgtEl>
                                          <p:spTgt spid="28"/>
                                        </p:tgtEl>
                                      </p:cBhvr>
                                      <p:to x="100000" y="60000"/>
                                    </p:animScale>
                                    <p:animScale>
                                      <p:cBhvr>
                                        <p:cTn id="121" dur="166" decel="50000">
                                          <p:stCondLst>
                                            <p:cond delay="676"/>
                                          </p:stCondLst>
                                        </p:cTn>
                                        <p:tgtEl>
                                          <p:spTgt spid="28"/>
                                        </p:tgtEl>
                                      </p:cBhvr>
                                      <p:to x="100000" y="100000"/>
                                    </p:animScale>
                                    <p:animScale>
                                      <p:cBhvr>
                                        <p:cTn id="122" dur="26">
                                          <p:stCondLst>
                                            <p:cond delay="1312"/>
                                          </p:stCondLst>
                                        </p:cTn>
                                        <p:tgtEl>
                                          <p:spTgt spid="28"/>
                                        </p:tgtEl>
                                      </p:cBhvr>
                                      <p:to x="100000" y="80000"/>
                                    </p:animScale>
                                    <p:animScale>
                                      <p:cBhvr>
                                        <p:cTn id="123" dur="166" decel="50000">
                                          <p:stCondLst>
                                            <p:cond delay="1338"/>
                                          </p:stCondLst>
                                        </p:cTn>
                                        <p:tgtEl>
                                          <p:spTgt spid="28"/>
                                        </p:tgtEl>
                                      </p:cBhvr>
                                      <p:to x="100000" y="100000"/>
                                    </p:animScale>
                                    <p:animScale>
                                      <p:cBhvr>
                                        <p:cTn id="124" dur="26">
                                          <p:stCondLst>
                                            <p:cond delay="1642"/>
                                          </p:stCondLst>
                                        </p:cTn>
                                        <p:tgtEl>
                                          <p:spTgt spid="28"/>
                                        </p:tgtEl>
                                      </p:cBhvr>
                                      <p:to x="100000" y="90000"/>
                                    </p:animScale>
                                    <p:animScale>
                                      <p:cBhvr>
                                        <p:cTn id="125" dur="166" decel="50000">
                                          <p:stCondLst>
                                            <p:cond delay="1668"/>
                                          </p:stCondLst>
                                        </p:cTn>
                                        <p:tgtEl>
                                          <p:spTgt spid="28"/>
                                        </p:tgtEl>
                                      </p:cBhvr>
                                      <p:to x="100000" y="100000"/>
                                    </p:animScale>
                                    <p:animScale>
                                      <p:cBhvr>
                                        <p:cTn id="126" dur="26">
                                          <p:stCondLst>
                                            <p:cond delay="1808"/>
                                          </p:stCondLst>
                                        </p:cTn>
                                        <p:tgtEl>
                                          <p:spTgt spid="28"/>
                                        </p:tgtEl>
                                      </p:cBhvr>
                                      <p:to x="100000" y="95000"/>
                                    </p:animScale>
                                    <p:animScale>
                                      <p:cBhvr>
                                        <p:cTn id="127" dur="166" decel="50000">
                                          <p:stCondLst>
                                            <p:cond delay="1834"/>
                                          </p:stCondLst>
                                        </p:cTn>
                                        <p:tgtEl>
                                          <p:spTgt spid="28"/>
                                        </p:tgtEl>
                                      </p:cBhvr>
                                      <p:to x="100000" y="100000"/>
                                    </p:animScale>
                                  </p:childTnLst>
                                </p:cTn>
                              </p:par>
                              <p:par>
                                <p:cTn id="128" presetID="26" presetClass="entr" presetSubtype="0" fill="hold" grpId="0" nodeType="with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wipe(down)">
                                      <p:cBhvr>
                                        <p:cTn id="130" dur="580">
                                          <p:stCondLst>
                                            <p:cond delay="0"/>
                                          </p:stCondLst>
                                        </p:cTn>
                                        <p:tgtEl>
                                          <p:spTgt spid="29"/>
                                        </p:tgtEl>
                                      </p:cBhvr>
                                    </p:animEffect>
                                    <p:anim calcmode="lin" valueType="num">
                                      <p:cBhvr>
                                        <p:cTn id="13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6" dur="26">
                                          <p:stCondLst>
                                            <p:cond delay="650"/>
                                          </p:stCondLst>
                                        </p:cTn>
                                        <p:tgtEl>
                                          <p:spTgt spid="29"/>
                                        </p:tgtEl>
                                      </p:cBhvr>
                                      <p:to x="100000" y="60000"/>
                                    </p:animScale>
                                    <p:animScale>
                                      <p:cBhvr>
                                        <p:cTn id="137" dur="166" decel="50000">
                                          <p:stCondLst>
                                            <p:cond delay="676"/>
                                          </p:stCondLst>
                                        </p:cTn>
                                        <p:tgtEl>
                                          <p:spTgt spid="29"/>
                                        </p:tgtEl>
                                      </p:cBhvr>
                                      <p:to x="100000" y="100000"/>
                                    </p:animScale>
                                    <p:animScale>
                                      <p:cBhvr>
                                        <p:cTn id="138" dur="26">
                                          <p:stCondLst>
                                            <p:cond delay="1312"/>
                                          </p:stCondLst>
                                        </p:cTn>
                                        <p:tgtEl>
                                          <p:spTgt spid="29"/>
                                        </p:tgtEl>
                                      </p:cBhvr>
                                      <p:to x="100000" y="80000"/>
                                    </p:animScale>
                                    <p:animScale>
                                      <p:cBhvr>
                                        <p:cTn id="139" dur="166" decel="50000">
                                          <p:stCondLst>
                                            <p:cond delay="1338"/>
                                          </p:stCondLst>
                                        </p:cTn>
                                        <p:tgtEl>
                                          <p:spTgt spid="29"/>
                                        </p:tgtEl>
                                      </p:cBhvr>
                                      <p:to x="100000" y="100000"/>
                                    </p:animScale>
                                    <p:animScale>
                                      <p:cBhvr>
                                        <p:cTn id="140" dur="26">
                                          <p:stCondLst>
                                            <p:cond delay="1642"/>
                                          </p:stCondLst>
                                        </p:cTn>
                                        <p:tgtEl>
                                          <p:spTgt spid="29"/>
                                        </p:tgtEl>
                                      </p:cBhvr>
                                      <p:to x="100000" y="90000"/>
                                    </p:animScale>
                                    <p:animScale>
                                      <p:cBhvr>
                                        <p:cTn id="141" dur="166" decel="50000">
                                          <p:stCondLst>
                                            <p:cond delay="1668"/>
                                          </p:stCondLst>
                                        </p:cTn>
                                        <p:tgtEl>
                                          <p:spTgt spid="29"/>
                                        </p:tgtEl>
                                      </p:cBhvr>
                                      <p:to x="100000" y="100000"/>
                                    </p:animScale>
                                    <p:animScale>
                                      <p:cBhvr>
                                        <p:cTn id="142" dur="26">
                                          <p:stCondLst>
                                            <p:cond delay="1808"/>
                                          </p:stCondLst>
                                        </p:cTn>
                                        <p:tgtEl>
                                          <p:spTgt spid="29"/>
                                        </p:tgtEl>
                                      </p:cBhvr>
                                      <p:to x="100000" y="95000"/>
                                    </p:animScale>
                                    <p:animScale>
                                      <p:cBhvr>
                                        <p:cTn id="143" dur="166" decel="50000">
                                          <p:stCondLst>
                                            <p:cond delay="1834"/>
                                          </p:stCondLst>
                                        </p:cTn>
                                        <p:tgtEl>
                                          <p:spTgt spid="29"/>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30"/>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21"/>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31"/>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18" grpId="2" animBg="1"/>
      <p:bldP spid="19" grpId="0" animBg="1"/>
      <p:bldP spid="19" grpId="1" animBg="1"/>
      <p:bldP spid="19" grpId="2" animBg="1"/>
      <p:bldP spid="19" grpId="3" animBg="1"/>
      <p:bldP spid="23" grpId="0" animBg="1"/>
      <p:bldP spid="23" grpId="1" animBg="1"/>
      <p:bldP spid="15" grpId="3" animBg="1"/>
      <p:bldP spid="15" grpId="4" animBg="1"/>
      <p:bldP spid="15" grpId="5" animBg="1"/>
      <p:bldP spid="15" grpId="6" animBg="1"/>
      <p:bldP spid="8" grpId="0"/>
      <p:bldP spid="9" grpId="0"/>
      <p:bldP spid="26" grpId="0"/>
      <p:bldP spid="10" grpId="0"/>
      <p:bldP spid="28" grpId="0"/>
      <p:bldP spid="29" grpId="0"/>
      <p:bldP spid="30" grpId="0"/>
      <p:bldP spid="31" grpId="0"/>
      <p:bldP spid="3" grpId="0"/>
      <p:bldP spid="17"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p:sp>
        <p:nvSpPr>
          <p:cNvPr id="3" name="Content Placeholder 2"/>
          <p:cNvSpPr>
            <a:spLocks noGrp="1"/>
          </p:cNvSpPr>
          <p:nvPr>
            <p:ph idx="1"/>
          </p:nvPr>
        </p:nvSpPr>
        <p:spPr/>
        <p:txBody>
          <a:bodyPr>
            <a:normAutofit/>
          </a:bodyPr>
          <a:lstStyle/>
          <a:p>
            <a:r>
              <a:rPr lang="en-US" dirty="0" smtClean="0"/>
              <a:t>Solve by graphing</a:t>
            </a:r>
          </a:p>
          <a:p>
            <a:pPr lvl="1"/>
            <a:r>
              <a:rPr lang="en-US" dirty="0" smtClean="0"/>
              <a:t>Graph both equations on the same graph.</a:t>
            </a:r>
          </a:p>
          <a:p>
            <a:pPr lvl="1"/>
            <a:r>
              <a:rPr lang="en-US" dirty="0" smtClean="0"/>
              <a:t>Where they cross is the solution.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5800" y="1557271"/>
            <a:ext cx="2060944"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18"/>
          <p:cNvSpPr/>
          <p:nvPr/>
        </p:nvSpPr>
        <p:spPr>
          <a:xfrm>
            <a:off x="3429000" y="1320031"/>
            <a:ext cx="533400" cy="1085850"/>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Rectangle 22"/>
          <p:cNvSpPr/>
          <p:nvPr/>
        </p:nvSpPr>
        <p:spPr>
          <a:xfrm>
            <a:off x="685800" y="1932068"/>
            <a:ext cx="2060944"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97835" y="1047750"/>
                <a:ext cx="3945567" cy="1557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3"/>
                                    <m:mcJc m:val="center"/>
                                  </m:mcPr>
                                </m:mc>
                              </m:mcs>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600" b="0" i="1" smtClean="0">
                                    <a:solidFill>
                                      <a:schemeClr val="bg1"/>
                                    </a:solidFill>
                                    <a:effectLst>
                                      <a:glow rad="228600">
                                        <a:schemeClr val="accent5">
                                          <a:satMod val="175000"/>
                                          <a:alpha val="40000"/>
                                        </a:schemeClr>
                                      </a:glow>
                                    </a:effectLst>
                                    <a:latin typeface="Cambria Math"/>
                                  </a:rPr>
                                  <m:t>1</m:t>
                                </m:r>
                              </m:e>
                              <m:e>
                                <m:r>
                                  <a:rPr lang="en-US" sz="3600" b="0" i="1" smtClean="0">
                                    <a:solidFill>
                                      <a:schemeClr val="bg1"/>
                                    </a:solidFill>
                                    <a:effectLst>
                                      <a:glow rad="228600">
                                        <a:schemeClr val="accent5">
                                          <a:satMod val="175000"/>
                                          <a:alpha val="40000"/>
                                        </a:schemeClr>
                                      </a:glow>
                                    </a:effectLst>
                                    <a:latin typeface="Cambria Math"/>
                                  </a:rPr>
                                  <m:t>0</m:t>
                                </m:r>
                              </m:e>
                              <m:e>
                                <m:r>
                                  <a:rPr lang="en-US" sz="3600" b="0" i="1" smtClean="0">
                                    <a:solidFill>
                                      <a:schemeClr val="bg1"/>
                                    </a:solidFill>
                                    <a:effectLst>
                                      <a:glow rad="228600">
                                        <a:schemeClr val="accent5">
                                          <a:satMod val="175000"/>
                                          <a:alpha val="40000"/>
                                        </a:schemeClr>
                                      </a:glow>
                                    </a:effectLst>
                                    <a:latin typeface="Cambria Math"/>
                                  </a:rPr>
                                  <m:t>4</m:t>
                                </m:r>
                              </m:e>
                            </m:mr>
                            <m:mr>
                              <m:e>
                                <m:r>
                                  <a:rPr lang="en-US" sz="3600" b="0" i="1" smtClean="0">
                                    <a:solidFill>
                                      <a:schemeClr val="bg1"/>
                                    </a:solidFill>
                                    <a:effectLst>
                                      <a:glow rad="228600">
                                        <a:schemeClr val="accent5">
                                          <a:satMod val="175000"/>
                                          <a:alpha val="40000"/>
                                        </a:schemeClr>
                                      </a:glow>
                                    </a:effectLst>
                                    <a:latin typeface="Cambria Math"/>
                                  </a:rPr>
                                  <m:t>−2</m:t>
                                </m:r>
                              </m:e>
                              <m:e>
                                <m:r>
                                  <a:rPr lang="en-US" sz="3600" b="0" i="1" smtClean="0">
                                    <a:solidFill>
                                      <a:schemeClr val="bg1"/>
                                    </a:solidFill>
                                    <a:effectLst>
                                      <a:glow rad="228600">
                                        <a:schemeClr val="accent5">
                                          <a:satMod val="175000"/>
                                          <a:alpha val="40000"/>
                                        </a:schemeClr>
                                      </a:glow>
                                    </a:effectLst>
                                    <a:latin typeface="Cambria Math"/>
                                  </a:rPr>
                                  <m:t>3</m:t>
                                </m:r>
                              </m:e>
                              <m:e>
                                <m:r>
                                  <a:rPr lang="en-US" sz="3600" b="0" i="1" smtClean="0">
                                    <a:solidFill>
                                      <a:schemeClr val="bg1"/>
                                    </a:solidFill>
                                    <a:effectLst>
                                      <a:glow rad="228600">
                                        <a:schemeClr val="accent5">
                                          <a:satMod val="175000"/>
                                          <a:alpha val="40000"/>
                                        </a:schemeClr>
                                      </a:glow>
                                    </a:effectLst>
                                    <a:latin typeface="Cambria Math"/>
                                  </a:rPr>
                                  <m:t>2</m:t>
                                </m:r>
                              </m:e>
                            </m:mr>
                          </m:m>
                        </m:e>
                      </m:d>
                      <m:r>
                        <a:rPr lang="en-US" sz="3600" i="1" smtClean="0">
                          <a:solidFill>
                            <a:schemeClr val="bg1"/>
                          </a:solidFill>
                          <a:effectLst>
                            <a:glow rad="228600">
                              <a:schemeClr val="accent5">
                                <a:satMod val="175000"/>
                                <a:alpha val="40000"/>
                              </a:schemeClr>
                            </a:glow>
                          </a:effectLst>
                          <a:latin typeface="Cambria Math"/>
                          <a:ea typeface="Cambria Math"/>
                        </a:rPr>
                        <m:t>∙</m:t>
                      </m:r>
                      <m:d>
                        <m:dPr>
                          <m:begChr m:val="["/>
                          <m:endChr m:val="]"/>
                          <m:ctrlPr>
                            <a:rPr lang="en-US" sz="3600" b="0" i="1" smtClean="0">
                              <a:solidFill>
                                <a:schemeClr val="bg1"/>
                              </a:solidFill>
                              <a:effectLst>
                                <a:glow rad="228600">
                                  <a:schemeClr val="accent5">
                                    <a:satMod val="175000"/>
                                    <a:alpha val="40000"/>
                                  </a:schemeClr>
                                </a:glow>
                              </a:effectLst>
                              <a:latin typeface="Cambria Math" panose="02040503050406030204" pitchFamily="18" charset="0"/>
                              <a:ea typeface="Cambria Math"/>
                            </a:rPr>
                          </m:ctrlPr>
                        </m:dPr>
                        <m:e>
                          <m:m>
                            <m:mPr>
                              <m:mcs>
                                <m:mc>
                                  <m:mcPr>
                                    <m:count m:val="1"/>
                                    <m:mcJc m:val="center"/>
                                  </m:mcPr>
                                </m:mc>
                              </m:mcs>
                              <m:ctrlPr>
                                <a:rPr lang="en-US" sz="3600" b="0" i="1" smtClean="0">
                                  <a:solidFill>
                                    <a:schemeClr val="bg1"/>
                                  </a:solidFill>
                                  <a:effectLst>
                                    <a:glow rad="228600">
                                      <a:schemeClr val="accent5">
                                        <a:satMod val="175000"/>
                                        <a:alpha val="40000"/>
                                      </a:schemeClr>
                                    </a:glow>
                                  </a:effectLst>
                                  <a:latin typeface="Cambria Math" panose="02040503050406030204" pitchFamily="18" charset="0"/>
                                  <a:ea typeface="Cambria Math"/>
                                </a:rPr>
                              </m:ctrlPr>
                            </m:mPr>
                            <m:mr>
                              <m:e>
                                <m:r>
                                  <m:rPr>
                                    <m:brk m:alnAt="7"/>
                                  </m:rPr>
                                  <a:rPr lang="en-US" sz="3600" b="0" i="1" smtClean="0">
                                    <a:solidFill>
                                      <a:schemeClr val="bg1"/>
                                    </a:solidFill>
                                    <a:effectLst>
                                      <a:glow rad="228600">
                                        <a:schemeClr val="accent5">
                                          <a:satMod val="175000"/>
                                          <a:alpha val="40000"/>
                                        </a:schemeClr>
                                      </a:glow>
                                    </a:effectLst>
                                    <a:latin typeface="Cambria Math"/>
                                    <a:ea typeface="Cambria Math"/>
                                  </a:rPr>
                                  <m:t>−</m:t>
                                </m:r>
                                <m:r>
                                  <a:rPr lang="en-US" sz="3600" b="0" i="1" smtClean="0">
                                    <a:solidFill>
                                      <a:schemeClr val="bg1"/>
                                    </a:solidFill>
                                    <a:effectLst>
                                      <a:glow rad="228600">
                                        <a:schemeClr val="accent5">
                                          <a:satMod val="175000"/>
                                          <a:alpha val="40000"/>
                                        </a:schemeClr>
                                      </a:glow>
                                    </a:effectLst>
                                    <a:latin typeface="Cambria Math"/>
                                    <a:ea typeface="Cambria Math"/>
                                  </a:rPr>
                                  <m:t>1</m:t>
                                </m:r>
                              </m:e>
                            </m:mr>
                            <m:mr>
                              <m:e>
                                <m:r>
                                  <a:rPr lang="en-US" sz="3600" b="0" i="1" smtClean="0">
                                    <a:solidFill>
                                      <a:schemeClr val="bg1"/>
                                    </a:solidFill>
                                    <a:effectLst>
                                      <a:glow rad="228600">
                                        <a:schemeClr val="accent5">
                                          <a:satMod val="175000"/>
                                          <a:alpha val="40000"/>
                                        </a:schemeClr>
                                      </a:glow>
                                    </a:effectLst>
                                    <a:latin typeface="Cambria Math"/>
                                    <a:ea typeface="Cambria Math"/>
                                  </a:rPr>
                                  <m:t>3</m:t>
                                </m:r>
                              </m:e>
                            </m:mr>
                            <m:mr>
                              <m:e>
                                <m:r>
                                  <a:rPr lang="en-US" sz="3600" b="0" i="1" smtClean="0">
                                    <a:solidFill>
                                      <a:schemeClr val="bg1"/>
                                    </a:solidFill>
                                    <a:effectLst>
                                      <a:glow rad="228600">
                                        <a:schemeClr val="accent5">
                                          <a:satMod val="175000"/>
                                          <a:alpha val="40000"/>
                                        </a:schemeClr>
                                      </a:glow>
                                    </a:effectLst>
                                    <a:latin typeface="Cambria Math"/>
                                    <a:ea typeface="Cambria Math"/>
                                  </a:rPr>
                                  <m:t>5</m:t>
                                </m:r>
                              </m:e>
                            </m:mr>
                          </m:m>
                        </m:e>
                      </m:d>
                    </m:oMath>
                  </m:oMathPara>
                </a14:m>
                <a:endParaRPr lang="en-US" dirty="0">
                  <a:solidFill>
                    <a:schemeClr val="bg1"/>
                  </a:solidFill>
                  <a:effectLst>
                    <a:glow rad="228600">
                      <a:schemeClr val="accent5">
                        <a:satMod val="175000"/>
                        <a:alpha val="40000"/>
                      </a:schemeClr>
                    </a:glo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7835" y="1047750"/>
                <a:ext cx="3945567" cy="1557349"/>
              </a:xfrm>
              <a:prstGeom prst="rect">
                <a:avLst/>
              </a:prstGeom>
              <a:blipFill rotWithShape="1">
                <a:blip r:embed="rId3"/>
                <a:stretch>
                  <a:fillRect l="-2623" t="-12941" r="-2623" b="-1686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3.6 Multiply Matrices</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180581" y="2401822"/>
                <a:ext cx="421942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brk m:alnAt="7"/>
                        </m:rPr>
                        <a:rPr lang="en-US" sz="3600" i="1" smtClean="0">
                          <a:solidFill>
                            <a:schemeClr val="bg1"/>
                          </a:solidFill>
                          <a:effectLst>
                            <a:glow rad="228600">
                              <a:schemeClr val="accent5">
                                <a:satMod val="175000"/>
                                <a:alpha val="40000"/>
                              </a:schemeClr>
                            </a:glow>
                          </a:effectLst>
                          <a:latin typeface="Cambria Math"/>
                        </a:rPr>
                        <m:t>1</m:t>
                      </m:r>
                      <m:r>
                        <a:rPr lang="en-US" sz="3600" i="1">
                          <a:solidFill>
                            <a:schemeClr val="bg1"/>
                          </a:solidFill>
                          <a:effectLst>
                            <a:glow rad="228600">
                              <a:schemeClr val="accent5">
                                <a:satMod val="175000"/>
                                <a:alpha val="40000"/>
                              </a:schemeClr>
                            </a:glow>
                          </a:effectLst>
                          <a:latin typeface="Cambria Math"/>
                          <a:ea typeface="Cambria Math"/>
                        </a:rPr>
                        <m:t>∙−1+0∙3+4∙5</m:t>
                      </m:r>
                    </m:oMath>
                  </m:oMathPara>
                </a14:m>
                <a:endParaRPr lang="en-US" dirty="0">
                  <a:effectLst>
                    <a:glow rad="228600">
                      <a:schemeClr val="accent5">
                        <a:satMod val="175000"/>
                        <a:alpha val="40000"/>
                      </a:schemeClr>
                    </a:glow>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180581" y="2401822"/>
                <a:ext cx="4219424"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69632" y="2266950"/>
                <a:ext cx="531107" cy="13695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
                        </m:e>
                      </m:d>
                    </m:oMath>
                  </m:oMathPara>
                </a14:m>
                <a:endParaRPr lang="en-US" sz="4400" dirty="0">
                  <a:solidFill>
                    <a:schemeClr val="bg1"/>
                  </a:solidFill>
                  <a:effectLst>
                    <a:glow rad="228600">
                      <a:schemeClr val="accent5">
                        <a:satMod val="175000"/>
                        <a:alpha val="40000"/>
                      </a:schemeClr>
                    </a:glo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69632" y="2266950"/>
                <a:ext cx="531107" cy="1369542"/>
              </a:xfrm>
              <a:prstGeom prst="rect">
                <a:avLst/>
              </a:prstGeom>
              <a:blipFill>
                <a:blip r:embed="rId5"/>
                <a:stretch>
                  <a:fillRect l="-19540" t="-12889" r="-9195"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245091" y="2286886"/>
                <a:ext cx="567015" cy="13251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36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600" b="0" i="1" smtClean="0">
                                    <a:solidFill>
                                      <a:schemeClr val="bg1"/>
                                    </a:solidFill>
                                    <a:effectLst>
                                      <a:glow rad="228600">
                                        <a:schemeClr val="accent5">
                                          <a:satMod val="175000"/>
                                          <a:alpha val="40000"/>
                                        </a:schemeClr>
                                      </a:glow>
                                    </a:effectLst>
                                    <a:latin typeface="Cambria Math"/>
                                  </a:rPr>
                                  <m:t> </m:t>
                                </m:r>
                              </m:e>
                            </m:mr>
                            <m:mr>
                              <m:e>
                                <m:r>
                                  <a:rPr lang="en-US" sz="3600" b="0" i="1" smtClean="0">
                                    <a:solidFill>
                                      <a:schemeClr val="bg1"/>
                                    </a:solidFill>
                                    <a:effectLst>
                                      <a:glow rad="228600">
                                        <a:schemeClr val="accent5">
                                          <a:satMod val="175000"/>
                                          <a:alpha val="40000"/>
                                        </a:schemeClr>
                                      </a:glow>
                                    </a:effectLst>
                                    <a:latin typeface="Cambria Math"/>
                                  </a:rPr>
                                  <m:t> </m:t>
                                </m:r>
                              </m:e>
                            </m:mr>
                            <m:mr>
                              <m:e>
                                <m:r>
                                  <a:rPr lang="en-US" sz="3600" b="0" i="1" smtClean="0">
                                    <a:solidFill>
                                      <a:schemeClr val="bg1"/>
                                    </a:solidFill>
                                    <a:effectLst>
                                      <a:glow rad="228600">
                                        <a:schemeClr val="accent5">
                                          <a:satMod val="175000"/>
                                          <a:alpha val="40000"/>
                                        </a:schemeClr>
                                      </a:glow>
                                    </a:effectLst>
                                    <a:latin typeface="Cambria Math"/>
                                  </a:rPr>
                                  <m:t> </m:t>
                                </m:r>
                              </m:e>
                            </m:mr>
                          </m:m>
                        </m:e>
                      </m:d>
                    </m:oMath>
                  </m:oMathPara>
                </a14:m>
                <a:endParaRPr lang="en-US" sz="3600" dirty="0">
                  <a:solidFill>
                    <a:schemeClr val="bg1"/>
                  </a:solidFill>
                  <a:effectLst>
                    <a:glow rad="228600">
                      <a:schemeClr val="accent5">
                        <a:satMod val="175000"/>
                        <a:alpha val="40000"/>
                      </a:schemeClr>
                    </a:glow>
                  </a:effectLs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245091" y="2286886"/>
                <a:ext cx="567015" cy="1325171"/>
              </a:xfrm>
              <a:prstGeom prst="rect">
                <a:avLst/>
              </a:prstGeom>
              <a:blipFill>
                <a:blip r:embed="rId6"/>
                <a:stretch>
                  <a:fillRect l="-3191" t="-12844" r="-14894"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8258" y="2886570"/>
                <a:ext cx="456407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effectLst>
                            <a:glow rad="228600">
                              <a:schemeClr val="accent5">
                                <a:satMod val="175000"/>
                                <a:alpha val="40000"/>
                              </a:schemeClr>
                            </a:glow>
                          </a:effectLst>
                          <a:latin typeface="Cambria Math"/>
                        </a:rPr>
                        <m:t>−2</m:t>
                      </m:r>
                      <m:r>
                        <a:rPr lang="en-US" sz="3600" i="1">
                          <a:solidFill>
                            <a:schemeClr val="bg1"/>
                          </a:solidFill>
                          <a:effectLst>
                            <a:glow rad="228600">
                              <a:schemeClr val="accent5">
                                <a:satMod val="175000"/>
                                <a:alpha val="40000"/>
                              </a:schemeClr>
                            </a:glow>
                          </a:effectLst>
                          <a:latin typeface="Cambria Math"/>
                          <a:ea typeface="Cambria Math"/>
                        </a:rPr>
                        <m:t>∙−1+3∙3+2∙5</m:t>
                      </m:r>
                    </m:oMath>
                  </m:oMathPara>
                </a14:m>
                <a:endParaRPr lang="en-US" dirty="0">
                  <a:effectLst>
                    <a:glow rad="228600">
                      <a:schemeClr val="accent5">
                        <a:satMod val="175000"/>
                        <a:alpha val="40000"/>
                      </a:schemeClr>
                    </a:glow>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008258" y="2886570"/>
                <a:ext cx="4564070" cy="64633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991736" y="3562350"/>
                <a:ext cx="531107" cy="13695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32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r>
                              <m:e>
                                <m:r>
                                  <a:rPr lang="en-US" sz="3200" b="0" i="1" smtClean="0">
                                    <a:solidFill>
                                      <a:schemeClr val="bg1"/>
                                    </a:solidFill>
                                    <a:effectLst>
                                      <a:glow rad="228600">
                                        <a:schemeClr val="accent5">
                                          <a:satMod val="175000"/>
                                          <a:alpha val="40000"/>
                                        </a:schemeClr>
                                      </a:glow>
                                    </a:effectLst>
                                    <a:latin typeface="Cambria Math"/>
                                  </a:rPr>
                                  <m:t> </m:t>
                                </m:r>
                              </m:e>
                            </m:mr>
                          </m:m>
                        </m:e>
                      </m:d>
                    </m:oMath>
                  </m:oMathPara>
                </a14:m>
                <a:endParaRPr lang="en-US" sz="3200" dirty="0">
                  <a:solidFill>
                    <a:schemeClr val="bg1"/>
                  </a:solidFill>
                  <a:effectLst>
                    <a:glow rad="228600">
                      <a:schemeClr val="accent5">
                        <a:satMod val="175000"/>
                        <a:alpha val="40000"/>
                      </a:schemeClr>
                    </a:glow>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991736" y="3562350"/>
                <a:ext cx="531107" cy="1369542"/>
              </a:xfrm>
              <a:prstGeom prst="rect">
                <a:avLst/>
              </a:prstGeom>
              <a:blipFill>
                <a:blip r:embed="rId8"/>
                <a:stretch>
                  <a:fillRect l="-19540" t="-12889" r="-9195"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41326" y="3562350"/>
                <a:ext cx="567014" cy="13251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36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3600" b="0" i="1" smtClean="0">
                                    <a:solidFill>
                                      <a:schemeClr val="bg1"/>
                                    </a:solidFill>
                                    <a:effectLst>
                                      <a:glow rad="228600">
                                        <a:schemeClr val="accent5">
                                          <a:satMod val="175000"/>
                                          <a:alpha val="40000"/>
                                        </a:schemeClr>
                                      </a:glow>
                                    </a:effectLst>
                                    <a:latin typeface="Cambria Math"/>
                                  </a:rPr>
                                  <m:t> </m:t>
                                </m:r>
                              </m:e>
                            </m:mr>
                            <m:mr>
                              <m:e>
                                <m:r>
                                  <a:rPr lang="en-US" sz="3600" b="0" i="1" smtClean="0">
                                    <a:solidFill>
                                      <a:schemeClr val="bg1"/>
                                    </a:solidFill>
                                    <a:effectLst>
                                      <a:glow rad="228600">
                                        <a:schemeClr val="accent5">
                                          <a:satMod val="175000"/>
                                          <a:alpha val="40000"/>
                                        </a:schemeClr>
                                      </a:glow>
                                    </a:effectLst>
                                    <a:latin typeface="Cambria Math"/>
                                  </a:rPr>
                                  <m:t> </m:t>
                                </m:r>
                              </m:e>
                            </m:mr>
                            <m:mr>
                              <m:e>
                                <m:r>
                                  <a:rPr lang="en-US" sz="3600" b="0" i="1" smtClean="0">
                                    <a:solidFill>
                                      <a:schemeClr val="bg1"/>
                                    </a:solidFill>
                                    <a:effectLst>
                                      <a:glow rad="228600">
                                        <a:schemeClr val="accent5">
                                          <a:satMod val="175000"/>
                                          <a:alpha val="40000"/>
                                        </a:schemeClr>
                                      </a:glow>
                                    </a:effectLst>
                                    <a:latin typeface="Cambria Math"/>
                                  </a:rPr>
                                  <m:t> </m:t>
                                </m:r>
                              </m:e>
                            </m:mr>
                          </m:m>
                        </m:e>
                      </m:d>
                    </m:oMath>
                  </m:oMathPara>
                </a14:m>
                <a:endParaRPr lang="en-US" sz="3600" dirty="0">
                  <a:solidFill>
                    <a:schemeClr val="bg1"/>
                  </a:solidFill>
                  <a:effectLst>
                    <a:glow rad="228600">
                      <a:schemeClr val="accent5">
                        <a:satMod val="175000"/>
                        <a:alpha val="40000"/>
                      </a:schemeClr>
                    </a:glow>
                  </a:effectLs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41326" y="3562350"/>
                <a:ext cx="567014" cy="1325171"/>
              </a:xfrm>
              <a:prstGeom prst="rect">
                <a:avLst/>
              </a:prstGeom>
              <a:blipFill>
                <a:blip r:embed="rId9"/>
                <a:stretch>
                  <a:fillRect l="-3226" t="-12385" r="-16129"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369948" y="3690430"/>
                <a:ext cx="79861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19</m:t>
                      </m:r>
                    </m:oMath>
                  </m:oMathPara>
                </a14:m>
                <a:endParaRPr lang="en-US" dirty="0">
                  <a:effectLst>
                    <a:glow rad="228600">
                      <a:schemeClr val="accent5">
                        <a:satMod val="175000"/>
                        <a:alpha val="40000"/>
                      </a:schemeClr>
                    </a:glow>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369948" y="3690430"/>
                <a:ext cx="798617" cy="64633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369948" y="4162035"/>
                <a:ext cx="79861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glow rad="228600">
                              <a:schemeClr val="accent5">
                                <a:satMod val="175000"/>
                                <a:alpha val="40000"/>
                              </a:schemeClr>
                            </a:glow>
                          </a:effectLst>
                          <a:latin typeface="Cambria Math"/>
                        </a:rPr>
                        <m:t>21</m:t>
                      </m:r>
                    </m:oMath>
                  </m:oMathPara>
                </a14:m>
                <a:endParaRPr lang="en-US" dirty="0">
                  <a:effectLst>
                    <a:glow rad="228600">
                      <a:schemeClr val="accent5">
                        <a:satMod val="175000"/>
                        <a:alpha val="40000"/>
                      </a:schemeClr>
                    </a:glow>
                  </a:effectLs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369948" y="4162035"/>
                <a:ext cx="798617" cy="646331"/>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531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2"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0" nodeType="clickEffect">
                                  <p:stCondLst>
                                    <p:cond delay="0"/>
                                  </p:stCondLst>
                                  <p:childTnLst>
                                    <p:anim calcmode="lin" valueType="num">
                                      <p:cBhvr>
                                        <p:cTn id="33" dur="500"/>
                                        <p:tgtEl>
                                          <p:spTgt spid="18"/>
                                        </p:tgtEl>
                                        <p:attrNameLst>
                                          <p:attrName>ppt_w</p:attrName>
                                        </p:attrNameLst>
                                      </p:cBhvr>
                                      <p:tavLst>
                                        <p:tav tm="0">
                                          <p:val>
                                            <p:strVal val="ppt_w"/>
                                          </p:val>
                                        </p:tav>
                                        <p:tav tm="100000">
                                          <p:val>
                                            <p:fltVal val="0"/>
                                          </p:val>
                                        </p:tav>
                                      </p:tavLst>
                                    </p:anim>
                                    <p:anim calcmode="lin" valueType="num">
                                      <p:cBhvr>
                                        <p:cTn id="34" dur="500"/>
                                        <p:tgtEl>
                                          <p:spTgt spid="18"/>
                                        </p:tgtEl>
                                        <p:attrNameLst>
                                          <p:attrName>ppt_h</p:attrName>
                                        </p:attrNameLst>
                                      </p:cBhvr>
                                      <p:tavLst>
                                        <p:tav tm="0">
                                          <p:val>
                                            <p:strVal val="ppt_h"/>
                                          </p:val>
                                        </p:tav>
                                        <p:tav tm="100000">
                                          <p:val>
                                            <p:fltVal val="0"/>
                                          </p:val>
                                        </p:tav>
                                      </p:tavLst>
                                    </p:anim>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19"/>
                                        </p:tgtEl>
                                        <p:attrNameLst>
                                          <p:attrName>ppt_w</p:attrName>
                                        </p:attrNameLst>
                                      </p:cBhvr>
                                      <p:tavLst>
                                        <p:tav tm="0">
                                          <p:val>
                                            <p:strVal val="ppt_w"/>
                                          </p:val>
                                        </p:tav>
                                        <p:tav tm="100000">
                                          <p:val>
                                            <p:fltVal val="0"/>
                                          </p:val>
                                        </p:tav>
                                      </p:tavLst>
                                    </p:anim>
                                    <p:anim calcmode="lin" valueType="num">
                                      <p:cBhvr>
                                        <p:cTn id="39" dur="500"/>
                                        <p:tgtEl>
                                          <p:spTgt spid="19"/>
                                        </p:tgtEl>
                                        <p:attrNameLst>
                                          <p:attrName>ppt_h</p:attrName>
                                        </p:attrNameLst>
                                      </p:cBhvr>
                                      <p:tavLst>
                                        <p:tav tm="0">
                                          <p:val>
                                            <p:strVal val="ppt_h"/>
                                          </p:val>
                                        </p:tav>
                                        <p:tav tm="100000">
                                          <p:val>
                                            <p:fltVal val="0"/>
                                          </p:val>
                                        </p:tav>
                                      </p:tavLst>
                                    </p:anim>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19" grpId="2" animBg="1"/>
      <p:bldP spid="23" grpId="0" animBg="1"/>
      <p:bldP spid="8" grpId="0"/>
      <p:bldP spid="9" grpId="0"/>
      <p:bldP spid="26" grpId="0"/>
      <p:bldP spid="10" grpId="0"/>
      <p:bldP spid="28" grpId="0"/>
      <p:bldP spid="29" grpId="0"/>
      <p:bldP spid="30" grpId="0"/>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Multiply Matrices</a:t>
            </a:r>
            <a:endParaRPr lang="en-US" dirty="0"/>
          </a:p>
        </p:txBody>
      </p:sp>
      <p:sp>
        <p:nvSpPr>
          <p:cNvPr id="3" name="Content Placeholder 2"/>
          <p:cNvSpPr>
            <a:spLocks noGrp="1"/>
          </p:cNvSpPr>
          <p:nvPr>
            <p:ph idx="1"/>
          </p:nvPr>
        </p:nvSpPr>
        <p:spPr/>
        <p:txBody>
          <a:bodyPr/>
          <a:lstStyle/>
          <a:p>
            <a:r>
              <a:rPr lang="en-US" i="1" dirty="0" smtClean="0"/>
              <a:t>199 #5, 9-17 odd, 23-33 odd, 37, 41 + 1 choice = 15</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3.6 Homework Quiz</a:t>
            </a:r>
            <a:endParaRPr lang="en-US" dirty="0"/>
          </a:p>
        </p:txBody>
      </p:sp>
    </p:spTree>
    <p:extLst>
      <p:ext uri="{BB962C8B-B14F-4D97-AF65-F5344CB8AC3E}">
        <p14:creationId xmlns:p14="http://schemas.microsoft.com/office/powerpoint/2010/main" val="171968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had to know that all this matrix stuff must have some purpose.  </a:t>
            </a:r>
          </a:p>
          <a:p>
            <a:endParaRPr lang="en-US" dirty="0" smtClean="0"/>
          </a:p>
          <a:p>
            <a:r>
              <a:rPr lang="en-US" dirty="0" smtClean="0"/>
              <a:t>Uses of matrices (that we will investigate today)</a:t>
            </a:r>
          </a:p>
          <a:p>
            <a:pPr lvl="1"/>
            <a:r>
              <a:rPr lang="en-US" dirty="0" smtClean="0"/>
              <a:t>Solve systems of equations</a:t>
            </a:r>
          </a:p>
          <a:p>
            <a:pPr lvl="1"/>
            <a:r>
              <a:rPr lang="en-US" dirty="0" smtClean="0"/>
              <a:t>Find the area of a triangle when we only know the coordinates of its vertices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p:sp>
        <p:nvSpPr>
          <p:cNvPr id="3" name="Content Placeholder 2"/>
          <p:cNvSpPr>
            <a:spLocks noGrp="1"/>
          </p:cNvSpPr>
          <p:nvPr>
            <p:ph idx="1"/>
          </p:nvPr>
        </p:nvSpPr>
        <p:spPr/>
        <p:txBody>
          <a:bodyPr/>
          <a:lstStyle/>
          <a:p>
            <a:r>
              <a:rPr lang="en-US" dirty="0" smtClean="0"/>
              <a:t>Determinant</a:t>
            </a:r>
          </a:p>
          <a:p>
            <a:pPr lvl="1"/>
            <a:r>
              <a:rPr lang="en-US" dirty="0" smtClean="0"/>
              <a:t>Number associated with square matrices</a:t>
            </a:r>
          </a:p>
          <a:p>
            <a:pPr lvl="1"/>
            <a:endParaRPr lang="en-US" dirty="0" smtClean="0"/>
          </a:p>
          <a:p>
            <a:pPr lvl="1"/>
            <a:r>
              <a:rPr lang="en-US" dirty="0" smtClean="0"/>
              <a:t>Symbolized by </a:t>
            </a:r>
            <a:r>
              <a:rPr lang="en-US" i="1" dirty="0" err="1" smtClean="0"/>
              <a:t>det</a:t>
            </a:r>
            <a:r>
              <a:rPr lang="en-US" i="1" dirty="0" smtClean="0"/>
              <a:t> A</a:t>
            </a:r>
            <a:r>
              <a:rPr lang="en-US" dirty="0" smtClean="0"/>
              <a:t> or | A |  </a:t>
            </a:r>
          </a:p>
          <a:p>
            <a:pPr lvl="2"/>
            <a:r>
              <a:rPr lang="en-US" dirty="0" smtClean="0"/>
              <a:t>Vertical lines mean determinant</a:t>
            </a:r>
          </a:p>
          <a:p>
            <a:pPr lvl="2"/>
            <a:r>
              <a:rPr lang="en-US" dirty="0" smtClean="0"/>
              <a:t>I won’t answer that question on the test for you!</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en-US" dirty="0" smtClean="0"/>
                  <a:t>Determinant of 2x2 matrix</a:t>
                </a:r>
              </a:p>
              <a:p>
                <a:pPr lvl="1"/>
                <a:r>
                  <a:rPr lang="en-US" dirty="0" smtClean="0"/>
                  <a:t>Multiply along the down diagonal and subtract the product of the up diagonal.</a:t>
                </a:r>
              </a:p>
              <a:p>
                <a:pPr lvl="1"/>
                <a:endParaRPr lang="en-US" dirty="0"/>
              </a:p>
              <a:p>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m:t>
                              </m:r>
                              <m:r>
                                <a:rPr lang="en-US" b="0" i="1" smtClean="0">
                                  <a:latin typeface="Cambria Math"/>
                                </a:rPr>
                                <m:t>1</m:t>
                              </m:r>
                            </m:e>
                          </m:mr>
                          <m:mr>
                            <m:e>
                              <m:r>
                                <a:rPr lang="en-US" b="0" i="1" smtClean="0">
                                  <a:latin typeface="Cambria Math"/>
                                </a:rPr>
                                <m:t>3</m:t>
                              </m:r>
                            </m:e>
                            <m:e>
                              <m:r>
                                <a:rPr lang="en-US" b="0" i="1" smtClean="0">
                                  <a:latin typeface="Cambria Math"/>
                                </a:rPr>
                                <m:t>4</m:t>
                              </m:r>
                            </m:e>
                          </m:mr>
                        </m:m>
                      </m:e>
                    </m:d>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4582" r="-3852"/>
                </a:stretch>
              </a:blipFill>
            </p:spPr>
            <p:txBody>
              <a:bodyPr/>
              <a:lstStyle/>
              <a:p>
                <a:r>
                  <a:rPr lang="en-US">
                    <a:noFill/>
                  </a:rPr>
                  <a:t> </a:t>
                </a:r>
              </a:p>
            </p:txBody>
          </p:sp>
        </mc:Fallback>
      </mc:AlternateContent>
      <p:sp>
        <p:nvSpPr>
          <p:cNvPr id="2765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lvl="0"/>
                <a:r>
                  <a:rPr lang="en-US" dirty="0" smtClean="0"/>
                  <a:t>Determinant of 3x3 Matrix</a:t>
                </a:r>
              </a:p>
              <a:p>
                <a:pPr lvl="1"/>
                <a:r>
                  <a:rPr lang="en-US" dirty="0" smtClean="0"/>
                  <a:t>Copy the first 2 columns behind the matrix and then add the products of the down diagonals and subtract the product of the up diagonals.</a:t>
                </a:r>
              </a:p>
              <a:p>
                <a:pPr lvl="1"/>
                <a:endParaRPr lang="en-US" dirty="0"/>
              </a:p>
              <a:p>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4</m:t>
                              </m:r>
                            </m:e>
                            <m:e>
                              <m:r>
                                <a:rPr lang="en-US" b="0" i="1" smtClean="0">
                                  <a:latin typeface="Cambria Math"/>
                                </a:rPr>
                                <m:t>5</m:t>
                              </m:r>
                            </m:e>
                            <m:e>
                              <m:r>
                                <a:rPr lang="en-US" b="0" i="1" smtClean="0">
                                  <a:latin typeface="Cambria Math"/>
                                </a:rPr>
                                <m:t>6</m:t>
                              </m:r>
                            </m:e>
                          </m:mr>
                          <m:mr>
                            <m:e>
                              <m:r>
                                <a:rPr lang="en-US" b="0" i="1" smtClean="0">
                                  <a:latin typeface="Cambria Math"/>
                                </a:rPr>
                                <m:t>7</m:t>
                              </m:r>
                            </m:e>
                            <m:e>
                              <m:r>
                                <a:rPr lang="en-US" b="0" i="1" smtClean="0">
                                  <a:latin typeface="Cambria Math"/>
                                </a:rPr>
                                <m:t>8</m:t>
                              </m:r>
                            </m:e>
                            <m:e>
                              <m:r>
                                <a:rPr lang="en-US" b="0" i="1" smtClean="0">
                                  <a:latin typeface="Cambria Math"/>
                                </a:rPr>
                                <m:t>9</m:t>
                              </m:r>
                            </m:e>
                          </m:mr>
                        </m:m>
                      </m:e>
                    </m:d>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3185" t="-4582" r="-1704"/>
                </a:stretch>
              </a:blipFill>
            </p:spPr>
            <p:txBody>
              <a:bodyPr/>
              <a:lstStyle/>
              <a:p>
                <a:r>
                  <a:rPr lang="en-US">
                    <a:noFill/>
                  </a:rPr>
                  <a:t> </a:t>
                </a:r>
              </a:p>
            </p:txBody>
          </p:sp>
        </mc:Fallback>
      </mc:AlternateContent>
      <p:sp>
        <p:nvSpPr>
          <p:cNvPr id="35842"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3390900" y="2057400"/>
          <a:ext cx="914400" cy="148829"/>
        </p:xfrm>
        <a:graphic>
          <a:graphicData uri="http://schemas.openxmlformats.org/presentationml/2006/ole">
            <mc:AlternateContent xmlns:mc="http://schemas.openxmlformats.org/markup-compatibility/2006">
              <mc:Choice xmlns:v="urn:schemas-microsoft-com:vml" Requires="v">
                <p:oleObj spid="_x0000_s35971" name="Equation" r:id="rId5" imgW="914400" imgH="198720" progId="Equation.DSMT4">
                  <p:embed/>
                </p:oleObj>
              </mc:Choice>
              <mc:Fallback>
                <p:oleObj name="Equation" r:id="rId5" imgW="914400" imgH="198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2057400"/>
                        <a:ext cx="914400" cy="148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2590800" y="3028950"/>
                <a:ext cx="1143262" cy="1394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2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200" b="0" i="1" smtClean="0">
                                <a:solidFill>
                                  <a:schemeClr val="bg1"/>
                                </a:solidFill>
                                <a:effectLst>
                                  <a:glow rad="228600">
                                    <a:schemeClr val="accent5">
                                      <a:satMod val="175000"/>
                                      <a:alpha val="40000"/>
                                    </a:schemeClr>
                                  </a:glow>
                                </a:effectLst>
                                <a:latin typeface="Cambria Math"/>
                              </a:rPr>
                              <m:t>1</m:t>
                            </m:r>
                          </m:e>
                          <m:e>
                            <m:r>
                              <a:rPr lang="en-US" sz="3200" b="0" i="1" smtClean="0">
                                <a:solidFill>
                                  <a:schemeClr val="bg1"/>
                                </a:solidFill>
                                <a:effectLst>
                                  <a:glow rad="228600">
                                    <a:schemeClr val="accent5">
                                      <a:satMod val="175000"/>
                                      <a:alpha val="40000"/>
                                    </a:schemeClr>
                                  </a:glow>
                                </a:effectLst>
                                <a:latin typeface="Cambria Math"/>
                              </a:rPr>
                              <m:t>2</m:t>
                            </m:r>
                          </m:e>
                        </m:mr>
                        <m:mr>
                          <m:e>
                            <m:r>
                              <a:rPr lang="en-US" sz="3200" b="0" i="1" smtClean="0">
                                <a:solidFill>
                                  <a:schemeClr val="bg1"/>
                                </a:solidFill>
                                <a:effectLst>
                                  <a:glow rad="228600">
                                    <a:schemeClr val="accent5">
                                      <a:satMod val="175000"/>
                                      <a:alpha val="40000"/>
                                    </a:schemeClr>
                                  </a:glow>
                                </a:effectLst>
                                <a:latin typeface="Cambria Math"/>
                              </a:rPr>
                              <m:t>4</m:t>
                            </m:r>
                          </m:e>
                          <m:e>
                            <m:r>
                              <a:rPr lang="en-US" sz="3200" b="0" i="1" smtClean="0">
                                <a:solidFill>
                                  <a:schemeClr val="bg1"/>
                                </a:solidFill>
                                <a:effectLst>
                                  <a:glow rad="228600">
                                    <a:schemeClr val="accent5">
                                      <a:satMod val="175000"/>
                                      <a:alpha val="40000"/>
                                    </a:schemeClr>
                                  </a:glow>
                                </a:effectLst>
                                <a:latin typeface="Cambria Math"/>
                              </a:rPr>
                              <m:t>5</m:t>
                            </m:r>
                          </m:e>
                        </m:mr>
                        <m:mr>
                          <m:e>
                            <m:r>
                              <a:rPr lang="en-US" sz="3200" b="0" i="1" smtClean="0">
                                <a:solidFill>
                                  <a:schemeClr val="bg1"/>
                                </a:solidFill>
                                <a:effectLst>
                                  <a:glow rad="228600">
                                    <a:schemeClr val="accent5">
                                      <a:satMod val="175000"/>
                                      <a:alpha val="40000"/>
                                    </a:schemeClr>
                                  </a:glow>
                                </a:effectLst>
                                <a:latin typeface="Cambria Math"/>
                              </a:rPr>
                              <m:t>7</m:t>
                            </m:r>
                          </m:e>
                          <m:e>
                            <m:r>
                              <a:rPr lang="en-US" sz="3200" b="0" i="1" smtClean="0">
                                <a:solidFill>
                                  <a:schemeClr val="bg1"/>
                                </a:solidFill>
                                <a:effectLst>
                                  <a:glow rad="228600">
                                    <a:schemeClr val="accent5">
                                      <a:satMod val="175000"/>
                                      <a:alpha val="40000"/>
                                    </a:schemeClr>
                                  </a:glow>
                                </a:effectLst>
                                <a:latin typeface="Cambria Math"/>
                              </a:rPr>
                              <m:t>8</m:t>
                            </m:r>
                          </m:e>
                        </m:mr>
                      </m:m>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90800" y="3028950"/>
                <a:ext cx="1143262" cy="1394613"/>
              </a:xfrm>
              <a:prstGeom prst="rect">
                <a:avLst/>
              </a:prstGeom>
              <a:blipFill rotWithShape="1">
                <a:blip r:embed="rId7"/>
                <a:stretch>
                  <a:fillRect l="-12234" t="-13537" r="-11170" b="-165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n-US" dirty="0" smtClean="0"/>
                  <a:t>Area of a Triangle</a:t>
                </a:r>
              </a:p>
              <a:p>
                <a:pPr marL="457200" lvl="1" indent="0">
                  <a:buNone/>
                </a:pPr>
                <a14:m>
                  <m:oMathPara xmlns:m="http://schemas.openxmlformats.org/officeDocument/2006/math">
                    <m:oMathParaPr>
                      <m:jc m:val="centerGroup"/>
                    </m:oMathParaPr>
                    <m:oMath xmlns:m="http://schemas.openxmlformats.org/officeDocument/2006/math">
                      <m:r>
                        <a:rPr lang="en-US" sz="4600" b="0" i="1" smtClean="0">
                          <a:latin typeface="Cambria Math"/>
                        </a:rPr>
                        <m:t>𝐴𝑟𝑒𝑎</m:t>
                      </m:r>
                      <m:r>
                        <a:rPr lang="en-US" sz="4600" b="0" i="1" smtClean="0">
                          <a:latin typeface="Cambria Math"/>
                        </a:rPr>
                        <m:t>=±</m:t>
                      </m:r>
                      <m:f>
                        <m:fPr>
                          <m:ctrlPr>
                            <a:rPr lang="en-US" sz="4600" b="0" i="1" smtClean="0">
                              <a:latin typeface="Cambria Math" panose="02040503050406030204" pitchFamily="18" charset="0"/>
                            </a:rPr>
                          </m:ctrlPr>
                        </m:fPr>
                        <m:num>
                          <m:r>
                            <a:rPr lang="en-US" sz="4600" b="0" i="1" smtClean="0">
                              <a:latin typeface="Cambria Math"/>
                            </a:rPr>
                            <m:t>1</m:t>
                          </m:r>
                        </m:num>
                        <m:den>
                          <m:r>
                            <a:rPr lang="en-US" sz="4600" b="0" i="1" smtClean="0">
                              <a:latin typeface="Cambria Math"/>
                            </a:rPr>
                            <m:t>2</m:t>
                          </m:r>
                        </m:den>
                      </m:f>
                      <m:d>
                        <m:dPr>
                          <m:begChr m:val="|"/>
                          <m:endChr m:val="|"/>
                          <m:ctrlPr>
                            <a:rPr lang="en-US" sz="4600" b="0" i="1" smtClean="0">
                              <a:latin typeface="Cambria Math" panose="02040503050406030204" pitchFamily="18" charset="0"/>
                            </a:rPr>
                          </m:ctrlPr>
                        </m:dPr>
                        <m:e>
                          <m:m>
                            <m:mPr>
                              <m:plcHide m:val="on"/>
                              <m:mcs>
                                <m:mc>
                                  <m:mcPr>
                                    <m:count m:val="3"/>
                                    <m:mcJc m:val="center"/>
                                  </m:mcPr>
                                </m:mc>
                              </m:mcs>
                              <m:ctrlPr>
                                <a:rPr lang="en-US" sz="4600" b="0" i="1" smtClean="0">
                                  <a:latin typeface="Cambria Math" panose="02040503050406030204" pitchFamily="18" charset="0"/>
                                </a:rPr>
                              </m:ctrlPr>
                            </m:mPr>
                            <m:mr>
                              <m:e>
                                <m:sSub>
                                  <m:sSubPr>
                                    <m:ctrlPr>
                                      <a:rPr lang="en-US" sz="4600" b="0" i="1" smtClean="0">
                                        <a:latin typeface="Cambria Math" panose="02040503050406030204" pitchFamily="18" charset="0"/>
                                      </a:rPr>
                                    </m:ctrlPr>
                                  </m:sSubPr>
                                  <m:e>
                                    <m:r>
                                      <a:rPr lang="en-US" sz="4600" b="0" i="1" smtClean="0">
                                        <a:latin typeface="Cambria Math"/>
                                      </a:rPr>
                                      <m:t>𝑥</m:t>
                                    </m:r>
                                  </m:e>
                                  <m:sub>
                                    <m:r>
                                      <a:rPr lang="en-US" sz="4600" b="0" i="1" smtClean="0">
                                        <a:latin typeface="Cambria Math"/>
                                      </a:rPr>
                                      <m:t>1</m:t>
                                    </m:r>
                                  </m:sub>
                                </m:sSub>
                              </m:e>
                              <m:e>
                                <m:sSub>
                                  <m:sSubPr>
                                    <m:ctrlPr>
                                      <a:rPr lang="en-US" sz="4600" b="0" i="1" smtClean="0">
                                        <a:latin typeface="Cambria Math" panose="02040503050406030204" pitchFamily="18" charset="0"/>
                                      </a:rPr>
                                    </m:ctrlPr>
                                  </m:sSubPr>
                                  <m:e>
                                    <m:r>
                                      <a:rPr lang="en-US" sz="4600" b="0" i="1" smtClean="0">
                                        <a:latin typeface="Cambria Math"/>
                                      </a:rPr>
                                      <m:t>𝑦</m:t>
                                    </m:r>
                                  </m:e>
                                  <m:sub>
                                    <m:r>
                                      <a:rPr lang="en-US" sz="4600" b="0" i="1" smtClean="0">
                                        <a:latin typeface="Cambria Math"/>
                                      </a:rPr>
                                      <m:t>1</m:t>
                                    </m:r>
                                  </m:sub>
                                </m:sSub>
                              </m:e>
                              <m:e>
                                <m:r>
                                  <a:rPr lang="en-US" sz="4600" b="0" i="1" smtClean="0">
                                    <a:latin typeface="Cambria Math"/>
                                  </a:rPr>
                                  <m:t>1</m:t>
                                </m:r>
                              </m:e>
                            </m:mr>
                            <m:mr>
                              <m:e>
                                <m:sSub>
                                  <m:sSubPr>
                                    <m:ctrlPr>
                                      <a:rPr lang="en-US" sz="4600" b="0" i="1" smtClean="0">
                                        <a:latin typeface="Cambria Math" panose="02040503050406030204" pitchFamily="18" charset="0"/>
                                      </a:rPr>
                                    </m:ctrlPr>
                                  </m:sSubPr>
                                  <m:e>
                                    <m:r>
                                      <a:rPr lang="en-US" sz="4600" b="0" i="1" smtClean="0">
                                        <a:latin typeface="Cambria Math"/>
                                      </a:rPr>
                                      <m:t>𝑥</m:t>
                                    </m:r>
                                  </m:e>
                                  <m:sub>
                                    <m:r>
                                      <a:rPr lang="en-US" sz="4600" b="0" i="1" smtClean="0">
                                        <a:latin typeface="Cambria Math"/>
                                      </a:rPr>
                                      <m:t>2</m:t>
                                    </m:r>
                                  </m:sub>
                                </m:sSub>
                              </m:e>
                              <m:e>
                                <m:sSub>
                                  <m:sSubPr>
                                    <m:ctrlPr>
                                      <a:rPr lang="en-US" sz="4600" b="0" i="1" smtClean="0">
                                        <a:latin typeface="Cambria Math" panose="02040503050406030204" pitchFamily="18" charset="0"/>
                                      </a:rPr>
                                    </m:ctrlPr>
                                  </m:sSubPr>
                                  <m:e>
                                    <m:r>
                                      <a:rPr lang="en-US" sz="4600" b="0" i="1" smtClean="0">
                                        <a:latin typeface="Cambria Math"/>
                                      </a:rPr>
                                      <m:t>𝑦</m:t>
                                    </m:r>
                                  </m:e>
                                  <m:sub>
                                    <m:r>
                                      <a:rPr lang="en-US" sz="4600" b="0" i="1" smtClean="0">
                                        <a:latin typeface="Cambria Math"/>
                                      </a:rPr>
                                      <m:t>2</m:t>
                                    </m:r>
                                  </m:sub>
                                </m:sSub>
                              </m:e>
                              <m:e>
                                <m:r>
                                  <a:rPr lang="en-US" sz="4600" b="0" i="1" smtClean="0">
                                    <a:latin typeface="Cambria Math"/>
                                  </a:rPr>
                                  <m:t>1</m:t>
                                </m:r>
                              </m:e>
                            </m:mr>
                            <m:mr>
                              <m:e>
                                <m:sSub>
                                  <m:sSubPr>
                                    <m:ctrlPr>
                                      <a:rPr lang="en-US" sz="4600" b="0" i="1" smtClean="0">
                                        <a:latin typeface="Cambria Math" panose="02040503050406030204" pitchFamily="18" charset="0"/>
                                      </a:rPr>
                                    </m:ctrlPr>
                                  </m:sSubPr>
                                  <m:e>
                                    <m:r>
                                      <a:rPr lang="en-US" sz="4600" b="0" i="1" smtClean="0">
                                        <a:latin typeface="Cambria Math"/>
                                      </a:rPr>
                                      <m:t>𝑥</m:t>
                                    </m:r>
                                  </m:e>
                                  <m:sub>
                                    <m:r>
                                      <a:rPr lang="en-US" sz="4600" b="0" i="1" smtClean="0">
                                        <a:latin typeface="Cambria Math"/>
                                      </a:rPr>
                                      <m:t>3</m:t>
                                    </m:r>
                                  </m:sub>
                                </m:sSub>
                              </m:e>
                              <m:e>
                                <m:sSub>
                                  <m:sSubPr>
                                    <m:ctrlPr>
                                      <a:rPr lang="en-US" sz="4600" b="0" i="1" smtClean="0">
                                        <a:latin typeface="Cambria Math" panose="02040503050406030204" pitchFamily="18" charset="0"/>
                                      </a:rPr>
                                    </m:ctrlPr>
                                  </m:sSubPr>
                                  <m:e>
                                    <m:r>
                                      <a:rPr lang="en-US" sz="4600" b="0" i="1" smtClean="0">
                                        <a:latin typeface="Cambria Math"/>
                                      </a:rPr>
                                      <m:t>𝑦</m:t>
                                    </m:r>
                                  </m:e>
                                  <m:sub>
                                    <m:r>
                                      <a:rPr lang="en-US" sz="4600" b="0" i="1" smtClean="0">
                                        <a:latin typeface="Cambria Math"/>
                                      </a:rPr>
                                      <m:t>3</m:t>
                                    </m:r>
                                  </m:sub>
                                </m:sSub>
                              </m:e>
                              <m:e>
                                <m:r>
                                  <a:rPr lang="en-US" sz="4600" b="0" i="1" smtClean="0">
                                    <a:latin typeface="Cambria Math"/>
                                  </a:rPr>
                                  <m:t>1</m:t>
                                </m:r>
                              </m:e>
                            </m:mr>
                          </m:m>
                        </m:e>
                      </m:d>
                    </m:oMath>
                  </m:oMathPara>
                </a14:m>
                <a:endParaRPr lang="en-US" dirty="0" smtClean="0"/>
              </a:p>
              <a:p>
                <a:pPr lvl="1">
                  <a:buNone/>
                </a:pPr>
                <a:r>
                  <a:rPr lang="en-US" dirty="0" smtClean="0"/>
                  <a:t>where x’s and y’s are the coordinates of the vertices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4582" r="-1407"/>
                </a:stretch>
              </a:blipFill>
            </p:spPr>
            <p:txBody>
              <a:bodyPr/>
              <a:lstStyle/>
              <a:p>
                <a:r>
                  <a:rPr lang="en-US">
                    <a:noFill/>
                  </a:rPr>
                  <a:t> </a:t>
                </a:r>
              </a:p>
            </p:txBody>
          </p:sp>
        </mc:Fallback>
      </mc:AlternateContent>
      <p:sp>
        <p:nvSpPr>
          <p:cNvPr id="3789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the area of a triangle with vertices of (2,4), (5,1), and (2,-2)</a:t>
                </a:r>
              </a:p>
              <a:p>
                <a14:m>
                  <m:oMath xmlns:m="http://schemas.openxmlformats.org/officeDocument/2006/math">
                    <m:r>
                      <a:rPr lang="en-US" b="0" i="1" smtClean="0">
                        <a:latin typeface="Cambria Math"/>
                      </a:rPr>
                      <m:t>𝐴𝑟𝑒𝑎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4</m:t>
                              </m:r>
                            </m:e>
                            <m:e>
                              <m:r>
                                <a:rPr lang="en-US" b="0" i="1" smtClean="0">
                                  <a:latin typeface="Cambria Math"/>
                                </a:rPr>
                                <m:t>1</m:t>
                              </m:r>
                            </m:e>
                          </m:mr>
                          <m:mr>
                            <m:e>
                              <m:r>
                                <a:rPr lang="en-US" b="0" i="1" smtClean="0">
                                  <a:latin typeface="Cambria Math"/>
                                </a:rPr>
                                <m:t>5</m:t>
                              </m:r>
                            </m:e>
                            <m:e>
                              <m:r>
                                <a:rPr lang="en-US" b="0" i="1" smtClean="0">
                                  <a:latin typeface="Cambria Math"/>
                                </a:rPr>
                                <m:t>1</m:t>
                              </m:r>
                            </m:e>
                            <m:e>
                              <m:r>
                                <a:rPr lang="en-US" b="0" i="1" smtClean="0">
                                  <a:latin typeface="Cambria Math"/>
                                </a:rPr>
                                <m:t>1</m:t>
                              </m:r>
                            </m:e>
                          </m:mr>
                          <m:mr>
                            <m:e>
                              <m:r>
                                <a:rPr lang="en-US" b="0" i="1" smtClean="0">
                                  <a:latin typeface="Cambria Math"/>
                                </a:rPr>
                                <m:t>2</m:t>
                              </m:r>
                            </m:e>
                            <m:e>
                              <m:r>
                                <a:rPr lang="en-US" b="0" i="1" smtClean="0">
                                  <a:latin typeface="Cambria Math"/>
                                </a:rPr>
                                <m:t>−2</m:t>
                              </m:r>
                            </m:e>
                            <m:e>
                              <m:r>
                                <a:rPr lang="en-US" b="0" i="1" smtClean="0">
                                  <a:latin typeface="Cambria Math"/>
                                </a:rPr>
                                <m:t>1</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4582"/>
                </a:stretch>
              </a:blipFill>
            </p:spPr>
            <p:txBody>
              <a:bodyPr/>
              <a:lstStyle/>
              <a:p>
                <a:r>
                  <a:rPr lang="en-US">
                    <a:noFill/>
                  </a:rPr>
                  <a:t> </a:t>
                </a:r>
              </a:p>
            </p:txBody>
          </p:sp>
        </mc:Fallback>
      </mc:AlternateContent>
      <p:sp>
        <p:nvSpPr>
          <p:cNvPr id="3993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Cramer’s Rule</a:t>
                </a:r>
              </a:p>
              <a:p>
                <a:pPr lvl="1"/>
                <a:r>
                  <a:rPr lang="en-US" dirty="0" smtClean="0"/>
                  <a:t>Write the equations in standard form</a:t>
                </a:r>
              </a:p>
              <a:p>
                <a:pPr lvl="1"/>
                <a:r>
                  <a:rPr lang="en-US" dirty="0" smtClean="0"/>
                  <a:t>Make a matrix out of the coefficients</a:t>
                </a:r>
              </a:p>
              <a:p>
                <a:pPr lvl="0"/>
                <a:r>
                  <a:rPr lang="en-US" dirty="0" smtClean="0"/>
                  <a:t>2x2</a:t>
                </a:r>
              </a:p>
              <a:p>
                <a:pPr lvl="0"/>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𝑎𝑥</m:t>
                        </m:r>
                        <m:r>
                          <a:rPr lang="en-US" b="0" i="1" smtClean="0">
                            <a:latin typeface="Cambria Math"/>
                          </a:rPr>
                          <m:t>+</m:t>
                        </m:r>
                        <m:r>
                          <a:rPr lang="en-US" b="0" i="1" smtClean="0">
                            <a:latin typeface="Cambria Math"/>
                          </a:rPr>
                          <m:t>𝑏𝑦</m:t>
                        </m:r>
                        <m:r>
                          <a:rPr lang="en-US" b="0" i="1" smtClean="0">
                            <a:latin typeface="Cambria Math"/>
                          </a:rPr>
                          <m:t>&amp;=</m:t>
                        </m:r>
                        <m:r>
                          <a:rPr lang="en-US" b="0" i="1" smtClean="0">
                            <a:latin typeface="Cambria Math"/>
                          </a:rPr>
                          <m:t>𝑒</m:t>
                        </m:r>
                      </m:e>
                      <m:e>
                        <m:r>
                          <a:rPr lang="en-US" b="0" i="1" smtClean="0">
                            <a:latin typeface="Cambria Math"/>
                          </a:rPr>
                          <m:t>𝑐𝑥</m:t>
                        </m:r>
                        <m:r>
                          <a:rPr lang="en-US" b="0" i="1" smtClean="0">
                            <a:latin typeface="Cambria Math"/>
                          </a:rPr>
                          <m:t>+</m:t>
                        </m:r>
                        <m:r>
                          <a:rPr lang="en-US" b="0" i="1" smtClean="0">
                            <a:latin typeface="Cambria Math"/>
                          </a:rPr>
                          <m:t>𝑑𝑦</m:t>
                        </m:r>
                        <m:r>
                          <a:rPr lang="en-US" b="0" i="1" smtClean="0">
                            <a:latin typeface="Cambria Math"/>
                          </a:rPr>
                          <m:t>&amp;=</m:t>
                        </m:r>
                        <m:r>
                          <a:rPr lang="en-US" b="0" i="1" smtClean="0">
                            <a:latin typeface="Cambria Math"/>
                          </a:rPr>
                          <m:t>𝑓</m:t>
                        </m:r>
                      </m:e>
                    </m:eqArr>
                  </m:oMath>
                </a14:m>
                <a:r>
                  <a:rPr lang="en-US" dirty="0" smtClean="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4582"/>
                </a:stretch>
              </a:blipFill>
            </p:spPr>
            <p:txBody>
              <a:bodyPr/>
              <a:lstStyle/>
              <a:p>
                <a:r>
                  <a:rPr lang="en-US">
                    <a:noFill/>
                  </a:rPr>
                  <a:t> </a:t>
                </a:r>
              </a:p>
            </p:txBody>
          </p:sp>
        </mc:Fallback>
      </mc:AlternateContent>
      <p:sp>
        <p:nvSpPr>
          <p:cNvPr id="4198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2"/>
          <p:cNvSpPr txBox="1">
            <a:spLocks/>
          </p:cNvSpPr>
          <p:nvPr/>
        </p:nvSpPr>
        <p:spPr>
          <a:xfrm>
            <a:off x="3510516" y="3200399"/>
            <a:ext cx="1219200" cy="457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bg1"/>
                </a:solidFill>
                <a:effectLst>
                  <a:glow rad="228600">
                    <a:schemeClr val="accent5">
                      <a:satMod val="175000"/>
                      <a:alpha val="40000"/>
                    </a:schemeClr>
                  </a:glow>
                </a:effectLst>
                <a:uLnTx/>
                <a:uFillTx/>
                <a:latin typeface="+mn-lt"/>
                <a:ea typeface="+mn-ea"/>
                <a:cs typeface="+mn-cs"/>
              </a:rPr>
              <a:t>gives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glow rad="228600">
                  <a:schemeClr val="accent5">
                    <a:satMod val="175000"/>
                    <a:alpha val="40000"/>
                  </a:schemeClr>
                </a:glow>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4568458" y="2712144"/>
                <a:ext cx="4361259" cy="1911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chemeClr val="bg1"/>
                          </a:solidFill>
                          <a:effectLst>
                            <a:glow rad="228600">
                              <a:schemeClr val="accent5">
                                <a:satMod val="175000"/>
                                <a:alpha val="40000"/>
                              </a:schemeClr>
                            </a:glow>
                          </a:effectLst>
                          <a:latin typeface="Cambria Math"/>
                        </a:rPr>
                        <m:t>𝑥</m:t>
                      </m:r>
                      <m:r>
                        <a:rPr lang="en-US" sz="3200" b="0" i="1" dirty="0" smtClean="0">
                          <a:solidFill>
                            <a:schemeClr val="bg1"/>
                          </a:solidFill>
                          <a:effectLst>
                            <a:glow rad="228600">
                              <a:schemeClr val="accent5">
                                <a:satMod val="175000"/>
                                <a:alpha val="40000"/>
                              </a:schemeClr>
                            </a:glow>
                          </a:effectLst>
                          <a:latin typeface="Cambria Math"/>
                        </a:rPr>
                        <m:t>=</m:t>
                      </m:r>
                      <m:f>
                        <m:fPr>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fPr>
                        <m:num>
                          <m:d>
                            <m:dPr>
                              <m:begChr m:val="|"/>
                              <m:endChr m:val="|"/>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200" b="0" i="1" dirty="0" smtClean="0">
                                        <a:solidFill>
                                          <a:schemeClr val="bg1"/>
                                        </a:solidFill>
                                        <a:effectLst>
                                          <a:glow rad="228600">
                                            <a:schemeClr val="accent5">
                                              <a:satMod val="175000"/>
                                              <a:alpha val="40000"/>
                                            </a:schemeClr>
                                          </a:glow>
                                        </a:effectLst>
                                        <a:latin typeface="Cambria Math"/>
                                      </a:rPr>
                                      <m:t>𝑒</m:t>
                                    </m:r>
                                  </m:e>
                                  <m:e>
                                    <m:r>
                                      <a:rPr lang="en-US" sz="3200" b="0" i="1" dirty="0" smtClean="0">
                                        <a:solidFill>
                                          <a:schemeClr val="bg1"/>
                                        </a:solidFill>
                                        <a:effectLst>
                                          <a:glow rad="228600">
                                            <a:schemeClr val="accent5">
                                              <a:satMod val="175000"/>
                                              <a:alpha val="40000"/>
                                            </a:schemeClr>
                                          </a:glow>
                                        </a:effectLst>
                                        <a:latin typeface="Cambria Math"/>
                                      </a:rPr>
                                      <m:t>𝑏</m:t>
                                    </m:r>
                                  </m:e>
                                </m:mr>
                                <m:mr>
                                  <m:e>
                                    <m:r>
                                      <a:rPr lang="en-US" sz="3200" b="0" i="1" dirty="0" smtClean="0">
                                        <a:solidFill>
                                          <a:schemeClr val="bg1"/>
                                        </a:solidFill>
                                        <a:effectLst>
                                          <a:glow rad="228600">
                                            <a:schemeClr val="accent5">
                                              <a:satMod val="175000"/>
                                              <a:alpha val="40000"/>
                                            </a:schemeClr>
                                          </a:glow>
                                        </a:effectLst>
                                        <a:latin typeface="Cambria Math"/>
                                      </a:rPr>
                                      <m:t>𝑓</m:t>
                                    </m:r>
                                  </m:e>
                                  <m:e>
                                    <m:r>
                                      <a:rPr lang="en-US" sz="3200" b="0" i="1" dirty="0" smtClean="0">
                                        <a:solidFill>
                                          <a:schemeClr val="bg1"/>
                                        </a:solidFill>
                                        <a:effectLst>
                                          <a:glow rad="228600">
                                            <a:schemeClr val="accent5">
                                              <a:satMod val="175000"/>
                                              <a:alpha val="40000"/>
                                            </a:schemeClr>
                                          </a:glow>
                                        </a:effectLst>
                                        <a:latin typeface="Cambria Math"/>
                                      </a:rPr>
                                      <m:t>𝑑</m:t>
                                    </m:r>
                                  </m:e>
                                </m:mr>
                              </m:m>
                            </m:e>
                          </m:d>
                        </m:num>
                        <m:den>
                          <m:d>
                            <m:dPr>
                              <m:begChr m:val="|"/>
                              <m:endChr m:val="|"/>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200" b="0" i="1" dirty="0" smtClean="0">
                                        <a:solidFill>
                                          <a:schemeClr val="bg1"/>
                                        </a:solidFill>
                                        <a:effectLst>
                                          <a:glow rad="228600">
                                            <a:schemeClr val="accent5">
                                              <a:satMod val="175000"/>
                                              <a:alpha val="40000"/>
                                            </a:schemeClr>
                                          </a:glow>
                                        </a:effectLst>
                                        <a:latin typeface="Cambria Math"/>
                                      </a:rPr>
                                      <m:t>𝑎</m:t>
                                    </m:r>
                                  </m:e>
                                  <m:e>
                                    <m:r>
                                      <a:rPr lang="en-US" sz="3200" b="0" i="1" dirty="0" smtClean="0">
                                        <a:solidFill>
                                          <a:schemeClr val="bg1"/>
                                        </a:solidFill>
                                        <a:effectLst>
                                          <a:glow rad="228600">
                                            <a:schemeClr val="accent5">
                                              <a:satMod val="175000"/>
                                              <a:alpha val="40000"/>
                                            </a:schemeClr>
                                          </a:glow>
                                        </a:effectLst>
                                        <a:latin typeface="Cambria Math"/>
                                      </a:rPr>
                                      <m:t>𝑏</m:t>
                                    </m:r>
                                  </m:e>
                                </m:mr>
                                <m:mr>
                                  <m:e>
                                    <m:r>
                                      <a:rPr lang="en-US" sz="3200" b="0" i="1" dirty="0" smtClean="0">
                                        <a:solidFill>
                                          <a:schemeClr val="bg1"/>
                                        </a:solidFill>
                                        <a:effectLst>
                                          <a:glow rad="228600">
                                            <a:schemeClr val="accent5">
                                              <a:satMod val="175000"/>
                                              <a:alpha val="40000"/>
                                            </a:schemeClr>
                                          </a:glow>
                                        </a:effectLst>
                                        <a:latin typeface="Cambria Math"/>
                                      </a:rPr>
                                      <m:t>𝑐</m:t>
                                    </m:r>
                                  </m:e>
                                  <m:e>
                                    <m:r>
                                      <a:rPr lang="en-US" sz="3200" b="0" i="1" dirty="0" smtClean="0">
                                        <a:solidFill>
                                          <a:schemeClr val="bg1"/>
                                        </a:solidFill>
                                        <a:effectLst>
                                          <a:glow rad="228600">
                                            <a:schemeClr val="accent5">
                                              <a:satMod val="175000"/>
                                              <a:alpha val="40000"/>
                                            </a:schemeClr>
                                          </a:glow>
                                        </a:effectLst>
                                        <a:latin typeface="Cambria Math"/>
                                      </a:rPr>
                                      <m:t>𝑑</m:t>
                                    </m:r>
                                  </m:e>
                                </m:mr>
                              </m:m>
                            </m:e>
                          </m:d>
                        </m:den>
                      </m:f>
                      <m:r>
                        <a:rPr lang="en-US" sz="3200" b="0" i="1" dirty="0" smtClean="0">
                          <a:solidFill>
                            <a:schemeClr val="bg1"/>
                          </a:solidFill>
                          <a:effectLst>
                            <a:glow rad="228600">
                              <a:schemeClr val="accent5">
                                <a:satMod val="175000"/>
                                <a:alpha val="40000"/>
                              </a:schemeClr>
                            </a:glow>
                          </a:effectLst>
                          <a:latin typeface="Cambria Math"/>
                        </a:rPr>
                        <m:t>,</m:t>
                      </m:r>
                      <m:r>
                        <a:rPr lang="en-US" sz="3200" b="0" i="1" dirty="0" smtClean="0">
                          <a:solidFill>
                            <a:schemeClr val="bg1"/>
                          </a:solidFill>
                          <a:effectLst>
                            <a:glow rad="228600">
                              <a:schemeClr val="accent5">
                                <a:satMod val="175000"/>
                                <a:alpha val="40000"/>
                              </a:schemeClr>
                            </a:glow>
                          </a:effectLst>
                          <a:latin typeface="Cambria Math"/>
                        </a:rPr>
                        <m:t>𝑦</m:t>
                      </m:r>
                      <m:r>
                        <a:rPr lang="en-US" sz="3200" b="0" i="1" dirty="0" smtClean="0">
                          <a:solidFill>
                            <a:schemeClr val="bg1"/>
                          </a:solidFill>
                          <a:effectLst>
                            <a:glow rad="228600">
                              <a:schemeClr val="accent5">
                                <a:satMod val="175000"/>
                                <a:alpha val="40000"/>
                              </a:schemeClr>
                            </a:glow>
                          </a:effectLst>
                          <a:latin typeface="Cambria Math"/>
                        </a:rPr>
                        <m:t>=</m:t>
                      </m:r>
                      <m:f>
                        <m:fPr>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fPr>
                        <m:num>
                          <m:d>
                            <m:dPr>
                              <m:begChr m:val="|"/>
                              <m:endChr m:val="|"/>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200" b="0" i="1" dirty="0" smtClean="0">
                                        <a:solidFill>
                                          <a:schemeClr val="bg1"/>
                                        </a:solidFill>
                                        <a:effectLst>
                                          <a:glow rad="228600">
                                            <a:schemeClr val="accent5">
                                              <a:satMod val="175000"/>
                                              <a:alpha val="40000"/>
                                            </a:schemeClr>
                                          </a:glow>
                                        </a:effectLst>
                                        <a:latin typeface="Cambria Math"/>
                                      </a:rPr>
                                      <m:t>𝑎</m:t>
                                    </m:r>
                                  </m:e>
                                  <m:e>
                                    <m:r>
                                      <a:rPr lang="en-US" sz="3200" b="0" i="1" dirty="0" smtClean="0">
                                        <a:solidFill>
                                          <a:schemeClr val="bg1"/>
                                        </a:solidFill>
                                        <a:effectLst>
                                          <a:glow rad="228600">
                                            <a:schemeClr val="accent5">
                                              <a:satMod val="175000"/>
                                              <a:alpha val="40000"/>
                                            </a:schemeClr>
                                          </a:glow>
                                        </a:effectLst>
                                        <a:latin typeface="Cambria Math"/>
                                      </a:rPr>
                                      <m:t>𝑒</m:t>
                                    </m:r>
                                  </m:e>
                                </m:mr>
                                <m:mr>
                                  <m:e>
                                    <m:r>
                                      <a:rPr lang="en-US" sz="3200" b="0" i="1" dirty="0" smtClean="0">
                                        <a:solidFill>
                                          <a:schemeClr val="bg1"/>
                                        </a:solidFill>
                                        <a:effectLst>
                                          <a:glow rad="228600">
                                            <a:schemeClr val="accent5">
                                              <a:satMod val="175000"/>
                                              <a:alpha val="40000"/>
                                            </a:schemeClr>
                                          </a:glow>
                                        </a:effectLst>
                                        <a:latin typeface="Cambria Math"/>
                                      </a:rPr>
                                      <m:t>𝑐</m:t>
                                    </m:r>
                                  </m:e>
                                  <m:e>
                                    <m:r>
                                      <a:rPr lang="en-US" sz="3200" b="0" i="1" dirty="0" smtClean="0">
                                        <a:solidFill>
                                          <a:schemeClr val="bg1"/>
                                        </a:solidFill>
                                        <a:effectLst>
                                          <a:glow rad="228600">
                                            <a:schemeClr val="accent5">
                                              <a:satMod val="175000"/>
                                              <a:alpha val="40000"/>
                                            </a:schemeClr>
                                          </a:glow>
                                        </a:effectLst>
                                        <a:latin typeface="Cambria Math"/>
                                      </a:rPr>
                                      <m:t>𝑓</m:t>
                                    </m:r>
                                  </m:e>
                                </m:mr>
                              </m:m>
                            </m:e>
                          </m:d>
                        </m:num>
                        <m:den>
                          <m:d>
                            <m:dPr>
                              <m:begChr m:val="|"/>
                              <m:endChr m:val="|"/>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3200" b="0" i="1" dirty="0"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200" b="0" i="1" dirty="0" smtClean="0">
                                        <a:solidFill>
                                          <a:schemeClr val="bg1"/>
                                        </a:solidFill>
                                        <a:effectLst>
                                          <a:glow rad="228600">
                                            <a:schemeClr val="accent5">
                                              <a:satMod val="175000"/>
                                              <a:alpha val="40000"/>
                                            </a:schemeClr>
                                          </a:glow>
                                        </a:effectLst>
                                        <a:latin typeface="Cambria Math"/>
                                      </a:rPr>
                                      <m:t>𝑎</m:t>
                                    </m:r>
                                  </m:e>
                                  <m:e>
                                    <m:r>
                                      <a:rPr lang="en-US" sz="3200" b="0" i="1" dirty="0" smtClean="0">
                                        <a:solidFill>
                                          <a:schemeClr val="bg1"/>
                                        </a:solidFill>
                                        <a:effectLst>
                                          <a:glow rad="228600">
                                            <a:schemeClr val="accent5">
                                              <a:satMod val="175000"/>
                                              <a:alpha val="40000"/>
                                            </a:schemeClr>
                                          </a:glow>
                                        </a:effectLst>
                                        <a:latin typeface="Cambria Math"/>
                                      </a:rPr>
                                      <m:t>𝑏</m:t>
                                    </m:r>
                                  </m:e>
                                </m:mr>
                                <m:mr>
                                  <m:e>
                                    <m:r>
                                      <a:rPr lang="en-US" sz="3200" b="0" i="1" dirty="0" smtClean="0">
                                        <a:solidFill>
                                          <a:schemeClr val="bg1"/>
                                        </a:solidFill>
                                        <a:effectLst>
                                          <a:glow rad="228600">
                                            <a:schemeClr val="accent5">
                                              <a:satMod val="175000"/>
                                              <a:alpha val="40000"/>
                                            </a:schemeClr>
                                          </a:glow>
                                        </a:effectLst>
                                        <a:latin typeface="Cambria Math"/>
                                      </a:rPr>
                                      <m:t>𝑐</m:t>
                                    </m:r>
                                  </m:e>
                                  <m:e>
                                    <m:r>
                                      <a:rPr lang="en-US" sz="3200" b="0" i="1" dirty="0" smtClean="0">
                                        <a:solidFill>
                                          <a:schemeClr val="bg1"/>
                                        </a:solidFill>
                                        <a:effectLst>
                                          <a:glow rad="228600">
                                            <a:schemeClr val="accent5">
                                              <a:satMod val="175000"/>
                                              <a:alpha val="40000"/>
                                            </a:schemeClr>
                                          </a:glow>
                                        </a:effectLst>
                                        <a:latin typeface="Cambria Math"/>
                                      </a:rPr>
                                      <m:t>𝑑</m:t>
                                    </m:r>
                                  </m:e>
                                </m:mr>
                              </m:m>
                            </m:e>
                          </m:d>
                        </m:den>
                      </m:f>
                    </m:oMath>
                  </m:oMathPara>
                </a14:m>
                <a:endParaRPr lang="en-US" sz="2800" dirty="0">
                  <a:solidFill>
                    <a:schemeClr val="bg1"/>
                  </a:solidFill>
                  <a:effectLst>
                    <a:glow rad="228600">
                      <a:schemeClr val="accent5">
                        <a:satMod val="175000"/>
                        <a:alpha val="40000"/>
                      </a:schemeClr>
                    </a:glo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4568456" y="3616192"/>
                <a:ext cx="4361259" cy="1911614"/>
              </a:xfrm>
              <a:prstGeom prst="rect">
                <a:avLst/>
              </a:prstGeom>
              <a:blipFill rotWithShape="1">
                <a:blip r:embed="rId4"/>
                <a:stretch>
                  <a:fillRect l="-4609" t="-13376" r="-4749" b="-1592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Graph (-5 to 5).jpg"/>
          <p:cNvPicPr>
            <a:picLocks noChangeAspect="1"/>
          </p:cNvPicPr>
          <p:nvPr/>
        </p:nvPicPr>
        <p:blipFill>
          <a:blip r:embed="rId3" cstate="print"/>
          <a:stretch>
            <a:fillRect/>
          </a:stretch>
        </p:blipFill>
        <p:spPr>
          <a:xfrm>
            <a:off x="4892952" y="971550"/>
            <a:ext cx="4274085" cy="4274085"/>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p:sp>
        <p:nvSpPr>
          <p:cNvPr id="3" name="Content Placeholder 2"/>
          <p:cNvSpPr>
            <a:spLocks noGrp="1"/>
          </p:cNvSpPr>
          <p:nvPr>
            <p:ph sz="half" idx="1"/>
          </p:nvPr>
        </p:nvSpPr>
        <p:spPr/>
        <p:txBody>
          <a:bodyPr>
            <a:normAutofit lnSpcReduction="10000"/>
          </a:bodyPr>
          <a:lstStyle/>
          <a:p>
            <a:r>
              <a:rPr lang="en-US" sz="2800" dirty="0" smtClean="0"/>
              <a:t>Classifying Solutions</a:t>
            </a:r>
          </a:p>
          <a:p>
            <a:pPr lvl="1"/>
            <a:r>
              <a:rPr lang="en-US" sz="2400" dirty="0" smtClean="0"/>
              <a:t>Many Solutions </a:t>
            </a:r>
            <a:r>
              <a:rPr lang="en-US" sz="2400" dirty="0" smtClean="0">
                <a:sym typeface="Wingdings"/>
              </a:rPr>
              <a:t></a:t>
            </a:r>
            <a:r>
              <a:rPr lang="en-US" sz="2400" dirty="0" smtClean="0"/>
              <a:t> consistent (has a solution), dependant</a:t>
            </a:r>
          </a:p>
          <a:p>
            <a:pPr lvl="1"/>
            <a:r>
              <a:rPr lang="en-US" sz="2400" dirty="0" smtClean="0"/>
              <a:t>One solution </a:t>
            </a:r>
            <a:r>
              <a:rPr lang="en-US" sz="2400" dirty="0" smtClean="0">
                <a:sym typeface="Wingdings"/>
              </a:rPr>
              <a:t></a:t>
            </a:r>
            <a:r>
              <a:rPr lang="en-US" sz="2400" dirty="0" smtClean="0"/>
              <a:t> consistent, independent</a:t>
            </a:r>
          </a:p>
          <a:p>
            <a:pPr lvl="1"/>
            <a:r>
              <a:rPr lang="en-US" sz="2400" dirty="0" smtClean="0"/>
              <a:t>No solution </a:t>
            </a:r>
            <a:r>
              <a:rPr lang="en-US" sz="2400" dirty="0" smtClean="0">
                <a:sym typeface="Wingdings"/>
              </a:rPr>
              <a:t></a:t>
            </a:r>
            <a:r>
              <a:rPr lang="en-US" sz="2400" dirty="0" smtClean="0"/>
              <a:t> inconsistent</a:t>
            </a:r>
          </a:p>
          <a:p>
            <a:endParaRPr lang="en-US" sz="2800" dirty="0"/>
          </a:p>
        </p:txBody>
      </p:sp>
      <p:cxnSp>
        <p:nvCxnSpPr>
          <p:cNvPr id="5" name="Straight Connector 4"/>
          <p:cNvCxnSpPr/>
          <p:nvPr/>
        </p:nvCxnSpPr>
        <p:spPr>
          <a:xfrm flipH="1">
            <a:off x="6372498" y="1200150"/>
            <a:ext cx="1933302" cy="381000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5105400" y="2800350"/>
            <a:ext cx="3886200" cy="1905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flipH="1">
            <a:off x="5105400" y="1200150"/>
            <a:ext cx="1924594" cy="3810000"/>
          </a:xfrm>
          <a:prstGeom prst="line">
            <a:avLst/>
          </a:prstGeom>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5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53"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53" presetClass="exit" presetSubtype="0" fill="hold" nodeType="with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53"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2</m:t>
                        </m:r>
                        <m:r>
                          <a:rPr lang="en-US" b="0" i="1" smtClean="0">
                            <a:latin typeface="Cambria Math"/>
                          </a:rPr>
                          <m:t>𝑥</m:t>
                        </m:r>
                        <m:r>
                          <a:rPr lang="en-US" b="0" i="1" smtClean="0">
                            <a:latin typeface="Cambria Math"/>
                          </a:rPr>
                          <m:t>&amp;+&amp;</m:t>
                        </m:r>
                        <m:r>
                          <a:rPr lang="en-US" b="0" i="1" smtClean="0">
                            <a:latin typeface="Cambria Math"/>
                          </a:rPr>
                          <m:t>𝑦</m:t>
                        </m:r>
                        <m:r>
                          <a:rPr lang="en-US" b="0" i="1" smtClean="0">
                            <a:latin typeface="Cambria Math"/>
                          </a:rPr>
                          <m:t>&amp;=&amp;1</m:t>
                        </m:r>
                      </m:e>
                      <m:e>
                        <m:r>
                          <a:rPr lang="en-US" b="0" i="1" smtClean="0">
                            <a:latin typeface="Cambria Math"/>
                          </a:rPr>
                          <m:t>3</m:t>
                        </m:r>
                        <m:r>
                          <a:rPr lang="en-US" b="0" i="1" smtClean="0">
                            <a:latin typeface="Cambria Math"/>
                          </a:rPr>
                          <m:t>𝑥</m:t>
                        </m:r>
                        <m:r>
                          <a:rPr lang="en-US" b="0" i="1" smtClean="0">
                            <a:latin typeface="Cambria Math"/>
                          </a:rPr>
                          <m:t>&amp;−2&amp;</m:t>
                        </m:r>
                        <m:r>
                          <a:rPr lang="en-US" b="0" i="1" smtClean="0">
                            <a:latin typeface="Cambria Math"/>
                          </a:rPr>
                          <m:t>𝑦</m:t>
                        </m:r>
                        <m:r>
                          <a:rPr lang="en-US" b="0" i="1" smtClean="0">
                            <a:latin typeface="Cambria Math"/>
                          </a:rPr>
                          <m:t>&amp;=−2&amp;3</m:t>
                        </m:r>
                      </m:e>
                    </m:eqAr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1617"/>
                </a:stretch>
              </a:blipFill>
            </p:spPr>
            <p:txBody>
              <a:bodyPr/>
              <a:lstStyle/>
              <a:p>
                <a:r>
                  <a:rPr lang="en-US">
                    <a:noFill/>
                  </a:rPr>
                  <a:t> </a:t>
                </a:r>
              </a:p>
            </p:txBody>
          </p:sp>
        </mc:Fallback>
      </mc:AlternateContent>
      <p:sp>
        <p:nvSpPr>
          <p:cNvPr id="4301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 Determinants and Cramer's Rule</a:t>
            </a:r>
            <a:endParaRPr lang="en-US" dirty="0"/>
          </a:p>
        </p:txBody>
      </p:sp>
      <p:sp>
        <p:nvSpPr>
          <p:cNvPr id="3" name="Content Placeholder 2"/>
          <p:cNvSpPr>
            <a:spLocks noGrp="1"/>
          </p:cNvSpPr>
          <p:nvPr>
            <p:ph idx="1"/>
          </p:nvPr>
        </p:nvSpPr>
        <p:spPr>
          <a:xfrm>
            <a:off x="457200" y="1200150"/>
            <a:ext cx="8229600" cy="3771900"/>
          </a:xfrm>
        </p:spPr>
        <p:txBody>
          <a:bodyPr>
            <a:normAutofit/>
          </a:bodyPr>
          <a:lstStyle/>
          <a:p>
            <a:pPr lvl="0"/>
            <a:r>
              <a:rPr lang="en-US" dirty="0" smtClean="0"/>
              <a:t>Cramer’s Rule on a 3x3 System </a:t>
            </a:r>
          </a:p>
          <a:p>
            <a:pPr lvl="1"/>
            <a:r>
              <a:rPr lang="en-US" dirty="0" smtClean="0"/>
              <a:t>Same as 2x2 system</a:t>
            </a:r>
          </a:p>
          <a:p>
            <a:pPr lvl="1"/>
            <a:r>
              <a:rPr lang="en-US" dirty="0" smtClean="0"/>
              <a:t>The denominator is the determinant of the coefficient matrix and the numerator is the same only with the column of the variable you are solving for replaced with the = column.</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3.7 Determinants and Cramer's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14:m>
                  <m:oMath xmlns:m="http://schemas.openxmlformats.org/officeDocument/2006/math">
                    <m:f>
                      <m:fPr>
                        <m:type m:val="noBar"/>
                        <m:ctrlPr>
                          <a:rPr lang="en-US" b="0" i="1" smtClean="0">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4</m:t>
                        </m:r>
                        <m:r>
                          <m:rPr>
                            <m:nor/>
                          </m:rPr>
                          <a:rPr lang="en-US" i="1" dirty="0"/>
                          <m:t> </m:t>
                        </m:r>
                      </m:num>
                      <m:den>
                        <m:eqArr>
                          <m:eqArrPr>
                            <m:ctrlPr>
                              <a:rPr lang="en-US" i="1">
                                <a:latin typeface="Cambria Math" panose="02040503050406030204" pitchFamily="18" charset="0"/>
                              </a:rPr>
                            </m:ctrlPr>
                          </m:eqArrPr>
                          <m:e>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7</m:t>
                            </m:r>
                            <m:r>
                              <m:rPr>
                                <m:nor/>
                              </m:rPr>
                              <a:rPr lang="en-US" i="1" dirty="0"/>
                              <m:t> </m:t>
                            </m:r>
                          </m:e>
                          <m:e>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9</m:t>
                            </m:r>
                            <m:r>
                              <m:rPr>
                                <m:nor/>
                              </m:rPr>
                              <a:rPr lang="en-US" i="1" dirty="0"/>
                              <m:t> </m:t>
                            </m:r>
                          </m:e>
                        </m:eqArr>
                      </m:den>
                    </m:f>
                  </m:oMath>
                </a14:m>
                <a:endParaRPr lang="en-US" b="0" i="1" dirty="0" smtClean="0">
                  <a:latin typeface="Cambria Math" panose="02040503050406030204" pitchFamily="18" charset="0"/>
                </a:endParaRPr>
              </a:p>
              <a:p>
                <a:endParaRPr lang="en-US" i="1" dirty="0" smtClean="0"/>
              </a:p>
              <a:p>
                <a:endParaRPr lang="en-US" i="1" dirty="0"/>
              </a:p>
              <a:p>
                <a:endParaRPr lang="en-US" i="1" dirty="0" smtClean="0"/>
              </a:p>
              <a:p>
                <a:endParaRPr lang="en-US" i="1" dirty="0"/>
              </a:p>
              <a:p>
                <a:endParaRPr lang="en-US" i="1" dirty="0" smtClean="0"/>
              </a:p>
              <a:p>
                <a:r>
                  <a:rPr lang="en-US" i="1" dirty="0" smtClean="0"/>
                  <a:t>207 </a:t>
                </a:r>
                <a:r>
                  <a:rPr lang="en-US" i="1" dirty="0"/>
                  <a:t>#3-19 odd, 23-37 odd, 41  + 2 choice = 20</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667" t="-1257" b="-8079"/>
                </a:stretch>
              </a:blipFill>
            </p:spPr>
            <p:txBody>
              <a:bodyPr/>
              <a:lstStyle/>
              <a:p>
                <a:r>
                  <a:rPr lang="en-US">
                    <a:noFill/>
                  </a:rPr>
                  <a:t> </a:t>
                </a:r>
              </a:p>
            </p:txBody>
          </p:sp>
        </mc:Fallback>
      </mc:AlternateContent>
    </p:spTree>
    <p:extLst>
      <p:ext uri="{BB962C8B-B14F-4D97-AF65-F5344CB8AC3E}">
        <p14:creationId xmlns:p14="http://schemas.microsoft.com/office/powerpoint/2010/main" val="1749406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3.7 Homework Quiz</a:t>
            </a:r>
            <a:endParaRPr lang="en-US" dirty="0"/>
          </a:p>
        </p:txBody>
      </p:sp>
    </p:spTree>
    <p:extLst>
      <p:ext uri="{BB962C8B-B14F-4D97-AF65-F5344CB8AC3E}">
        <p14:creationId xmlns:p14="http://schemas.microsoft.com/office/powerpoint/2010/main" val="1719683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p:sp>
        <p:nvSpPr>
          <p:cNvPr id="3" name="Content Placeholder 2"/>
          <p:cNvSpPr>
            <a:spLocks noGrp="1"/>
          </p:cNvSpPr>
          <p:nvPr>
            <p:ph idx="1"/>
          </p:nvPr>
        </p:nvSpPr>
        <p:spPr/>
        <p:txBody>
          <a:bodyPr/>
          <a:lstStyle/>
          <a:p>
            <a:r>
              <a:rPr lang="en-US" dirty="0" smtClean="0"/>
              <a:t>You can use matrices to solve linear systems in ways different from Cramer’s Rule.</a:t>
            </a:r>
          </a:p>
          <a:p>
            <a:endParaRPr lang="en-US" dirty="0" smtClean="0"/>
          </a:p>
          <a:p>
            <a:r>
              <a:rPr lang="en-US" dirty="0" smtClean="0"/>
              <a:t>We will learn how, but it requires that we know how to find inverse matrices.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p:sp>
        <p:nvSpPr>
          <p:cNvPr id="3" name="Content Placeholder 2"/>
          <p:cNvSpPr>
            <a:spLocks noGrp="1"/>
          </p:cNvSpPr>
          <p:nvPr>
            <p:ph idx="1"/>
          </p:nvPr>
        </p:nvSpPr>
        <p:spPr/>
        <p:txBody>
          <a:bodyPr>
            <a:normAutofit/>
          </a:bodyPr>
          <a:lstStyle/>
          <a:p>
            <a:r>
              <a:rPr lang="en-US" sz="2800" dirty="0" smtClean="0"/>
              <a:t>The identity Matrix multiplied with any matrix of the same dimension equals the original matrix.</a:t>
            </a:r>
          </a:p>
          <a:p>
            <a:r>
              <a:rPr lang="en-US" sz="2800" i="1" dirty="0" smtClean="0"/>
              <a:t>A ∙ I = I ∙ A = A</a:t>
            </a:r>
          </a:p>
          <a:p>
            <a:r>
              <a:rPr lang="en-US" sz="2800" dirty="0" smtClean="0"/>
              <a:t>This is the matrix equivalent of 1</a:t>
            </a:r>
          </a:p>
          <a:p>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914402" y="3543300"/>
                <a:ext cx="1597553" cy="1016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3600" i="1">
                                  <a:solidFill>
                                    <a:schemeClr val="bg1"/>
                                  </a:solidFill>
                                  <a:effectLst>
                                    <a:glow rad="228600">
                                      <a:schemeClr val="accent5">
                                        <a:satMod val="175000"/>
                                        <a:alpha val="40000"/>
                                      </a:schemeClr>
                                    </a:glow>
                                  </a:effectLst>
                                  <a:latin typeface="Cambria Math" panose="02040503050406030204" pitchFamily="18" charset="0"/>
                                </a:rPr>
                              </m:ctrlPr>
                            </m:mPr>
                            <m:mr>
                              <m:e>
                                <m:r>
                                  <a:rPr lang="en-US" sz="3600" i="1">
                                    <a:solidFill>
                                      <a:schemeClr val="bg1"/>
                                    </a:solidFill>
                                    <a:effectLst>
                                      <a:glow rad="228600">
                                        <a:schemeClr val="accent5">
                                          <a:satMod val="175000"/>
                                          <a:alpha val="40000"/>
                                        </a:schemeClr>
                                      </a:glow>
                                    </a:effectLst>
                                    <a:latin typeface="Cambria Math"/>
                                  </a:rPr>
                                  <m:t>1</m:t>
                                </m:r>
                              </m:e>
                              <m:e>
                                <m:r>
                                  <a:rPr lang="en-US" sz="3600" i="1">
                                    <a:solidFill>
                                      <a:schemeClr val="bg1"/>
                                    </a:solidFill>
                                    <a:effectLst>
                                      <a:glow rad="228600">
                                        <a:schemeClr val="accent5">
                                          <a:satMod val="175000"/>
                                          <a:alpha val="40000"/>
                                        </a:schemeClr>
                                      </a:glow>
                                    </a:effectLst>
                                    <a:latin typeface="Cambria Math"/>
                                  </a:rPr>
                                  <m:t>0</m:t>
                                </m:r>
                              </m:e>
                            </m:mr>
                            <m:mr>
                              <m:e>
                                <m:r>
                                  <a:rPr lang="en-US" sz="3600" i="1">
                                    <a:solidFill>
                                      <a:schemeClr val="bg1"/>
                                    </a:solidFill>
                                    <a:effectLst>
                                      <a:glow rad="228600">
                                        <a:schemeClr val="accent5">
                                          <a:satMod val="175000"/>
                                          <a:alpha val="40000"/>
                                        </a:schemeClr>
                                      </a:glow>
                                    </a:effectLst>
                                    <a:latin typeface="Cambria Math"/>
                                  </a:rPr>
                                  <m:t>0</m:t>
                                </m:r>
                              </m:e>
                              <m:e>
                                <m:r>
                                  <a:rPr lang="en-US" sz="3600" i="1">
                                    <a:solidFill>
                                      <a:schemeClr val="bg1"/>
                                    </a:solidFill>
                                    <a:effectLst>
                                      <a:glow rad="228600">
                                        <a:schemeClr val="accent5">
                                          <a:satMod val="175000"/>
                                          <a:alpha val="40000"/>
                                        </a:schemeClr>
                                      </a:glow>
                                    </a:effectLst>
                                    <a:latin typeface="Cambria Math"/>
                                  </a:rPr>
                                  <m:t>1</m:t>
                                </m:r>
                              </m:e>
                            </m:mr>
                          </m:m>
                        </m:e>
                      </m:d>
                    </m:oMath>
                  </m:oMathPara>
                </a14:m>
                <a:endParaRPr lang="en-US" dirty="0">
                  <a:solidFill>
                    <a:schemeClr val="bg1"/>
                  </a:solidFill>
                  <a:effectLst>
                    <a:glow rad="228600">
                      <a:schemeClr val="accent5">
                        <a:satMod val="175000"/>
                        <a:alpha val="40000"/>
                      </a:schemeClr>
                    </a:glo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914400" y="4724400"/>
                <a:ext cx="1597553" cy="1016112"/>
              </a:xfrm>
              <a:prstGeom prst="rect">
                <a:avLst/>
              </a:prstGeom>
              <a:blipFill rotWithShape="1">
                <a:blip r:embed="rId3"/>
                <a:stretch>
                  <a:fillRect l="-1908" t="-11377" r="-2290" b="-17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52802" y="3543301"/>
                <a:ext cx="2345129" cy="15573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3"/>
                                    <m:mcJc m:val="center"/>
                                  </m:mcPr>
                                </m:mc>
                              </m:mcs>
                              <m:ctrlPr>
                                <a:rPr lang="en-US" sz="360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600" i="1" smtClean="0">
                                    <a:solidFill>
                                      <a:schemeClr val="bg1"/>
                                    </a:solidFill>
                                    <a:effectLst>
                                      <a:glow rad="228600">
                                        <a:schemeClr val="accent5">
                                          <a:satMod val="175000"/>
                                          <a:alpha val="40000"/>
                                        </a:schemeClr>
                                      </a:glow>
                                    </a:effectLst>
                                    <a:latin typeface="Cambria Math"/>
                                  </a:rPr>
                                  <m:t>1</m:t>
                                </m:r>
                              </m:e>
                              <m:e>
                                <m:r>
                                  <a:rPr lang="en-US" sz="3600" i="1" smtClean="0">
                                    <a:solidFill>
                                      <a:schemeClr val="bg1"/>
                                    </a:solidFill>
                                    <a:effectLst>
                                      <a:glow rad="228600">
                                        <a:schemeClr val="accent5">
                                          <a:satMod val="175000"/>
                                          <a:alpha val="40000"/>
                                        </a:schemeClr>
                                      </a:glow>
                                    </a:effectLst>
                                    <a:latin typeface="Cambria Math"/>
                                  </a:rPr>
                                  <m:t>0</m:t>
                                </m:r>
                              </m:e>
                              <m:e>
                                <m:r>
                                  <a:rPr lang="en-US" sz="3600" i="1" smtClean="0">
                                    <a:solidFill>
                                      <a:schemeClr val="bg1"/>
                                    </a:solidFill>
                                    <a:effectLst>
                                      <a:glow rad="228600">
                                        <a:schemeClr val="accent5">
                                          <a:satMod val="175000"/>
                                          <a:alpha val="40000"/>
                                        </a:schemeClr>
                                      </a:glow>
                                    </a:effectLst>
                                    <a:latin typeface="Cambria Math"/>
                                  </a:rPr>
                                  <m:t>0</m:t>
                                </m:r>
                              </m:e>
                            </m:mr>
                            <m:mr>
                              <m:e>
                                <m:r>
                                  <a:rPr lang="en-US" sz="3600" i="1" smtClean="0">
                                    <a:solidFill>
                                      <a:schemeClr val="bg1"/>
                                    </a:solidFill>
                                    <a:effectLst>
                                      <a:glow rad="228600">
                                        <a:schemeClr val="accent5">
                                          <a:satMod val="175000"/>
                                          <a:alpha val="40000"/>
                                        </a:schemeClr>
                                      </a:glow>
                                    </a:effectLst>
                                    <a:latin typeface="Cambria Math"/>
                                  </a:rPr>
                                  <m:t>0</m:t>
                                </m:r>
                              </m:e>
                              <m:e>
                                <m:r>
                                  <a:rPr lang="en-US" sz="3600" i="1" smtClean="0">
                                    <a:solidFill>
                                      <a:schemeClr val="bg1"/>
                                    </a:solidFill>
                                    <a:effectLst>
                                      <a:glow rad="228600">
                                        <a:schemeClr val="accent5">
                                          <a:satMod val="175000"/>
                                          <a:alpha val="40000"/>
                                        </a:schemeClr>
                                      </a:glow>
                                    </a:effectLst>
                                    <a:latin typeface="Cambria Math"/>
                                  </a:rPr>
                                  <m:t>1</m:t>
                                </m:r>
                              </m:e>
                              <m:e>
                                <m:r>
                                  <a:rPr lang="en-US" sz="3600" i="1" smtClean="0">
                                    <a:solidFill>
                                      <a:schemeClr val="bg1"/>
                                    </a:solidFill>
                                    <a:effectLst>
                                      <a:glow rad="228600">
                                        <a:schemeClr val="accent5">
                                          <a:satMod val="175000"/>
                                          <a:alpha val="40000"/>
                                        </a:schemeClr>
                                      </a:glow>
                                    </a:effectLst>
                                    <a:latin typeface="Cambria Math"/>
                                  </a:rPr>
                                  <m:t>0</m:t>
                                </m:r>
                              </m:e>
                            </m:mr>
                            <m:mr>
                              <m:e>
                                <m:r>
                                  <a:rPr lang="en-US" sz="3600" i="1" smtClean="0">
                                    <a:solidFill>
                                      <a:schemeClr val="bg1"/>
                                    </a:solidFill>
                                    <a:effectLst>
                                      <a:glow rad="228600">
                                        <a:schemeClr val="accent5">
                                          <a:satMod val="175000"/>
                                          <a:alpha val="40000"/>
                                        </a:schemeClr>
                                      </a:glow>
                                    </a:effectLst>
                                    <a:latin typeface="Cambria Math"/>
                                  </a:rPr>
                                  <m:t>0</m:t>
                                </m:r>
                              </m:e>
                              <m:e>
                                <m:r>
                                  <a:rPr lang="en-US" sz="3600" i="1" smtClean="0">
                                    <a:solidFill>
                                      <a:schemeClr val="bg1"/>
                                    </a:solidFill>
                                    <a:effectLst>
                                      <a:glow rad="228600">
                                        <a:schemeClr val="accent5">
                                          <a:satMod val="175000"/>
                                          <a:alpha val="40000"/>
                                        </a:schemeClr>
                                      </a:glow>
                                    </a:effectLst>
                                    <a:latin typeface="Cambria Math"/>
                                  </a:rPr>
                                  <m:t>0</m:t>
                                </m:r>
                              </m:e>
                              <m:e>
                                <m:r>
                                  <a:rPr lang="en-US" sz="3600" i="1" smtClean="0">
                                    <a:solidFill>
                                      <a:schemeClr val="bg1"/>
                                    </a:solidFill>
                                    <a:effectLst>
                                      <a:glow rad="228600">
                                        <a:schemeClr val="accent5">
                                          <a:satMod val="175000"/>
                                          <a:alpha val="40000"/>
                                        </a:schemeClr>
                                      </a:glow>
                                    </a:effectLst>
                                    <a:latin typeface="Cambria Math"/>
                                  </a:rPr>
                                  <m:t>1</m:t>
                                </m:r>
                              </m:e>
                            </m:mr>
                          </m:m>
                        </m:e>
                      </m:d>
                    </m:oMath>
                  </m:oMathPara>
                </a14:m>
                <a:endParaRPr lang="en-US" dirty="0">
                  <a:solidFill>
                    <a:schemeClr val="bg1"/>
                  </a:solidFill>
                  <a:effectLst>
                    <a:glow rad="228600">
                      <a:schemeClr val="accent5">
                        <a:satMod val="175000"/>
                        <a:alpha val="40000"/>
                      </a:schemeClr>
                    </a:glo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3352800" y="4724400"/>
                <a:ext cx="2345129" cy="1557349"/>
              </a:xfrm>
              <a:prstGeom prst="rect">
                <a:avLst/>
              </a:prstGeom>
              <a:blipFill rotWithShape="1">
                <a:blip r:embed="rId4"/>
                <a:stretch>
                  <a:fillRect l="-4935" t="-12941" r="-4935" b="-1686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0150"/>
                <a:ext cx="8229600" cy="3771900"/>
              </a:xfrm>
            </p:spPr>
            <p:txBody>
              <a:bodyPr>
                <a:normAutofit fontScale="85000" lnSpcReduction="20000"/>
              </a:bodyPr>
              <a:lstStyle/>
              <a:p>
                <a:r>
                  <a:rPr lang="en-US" dirty="0" smtClean="0"/>
                  <a:t>You cannot divide by a matrix!</a:t>
                </a:r>
              </a:p>
              <a:p>
                <a:r>
                  <a:rPr lang="en-US" dirty="0" smtClean="0"/>
                  <a:t>So we multiply by the inverse of a matrix.</a:t>
                </a:r>
              </a:p>
              <a:p>
                <a:r>
                  <a:rPr lang="nn-NO" dirty="0" smtClean="0"/>
                  <a:t>A</a:t>
                </a:r>
                <a:r>
                  <a:rPr lang="nn-NO" dirty="0" smtClean="0">
                    <a:latin typeface="Calibri"/>
                  </a:rPr>
                  <a:t>·</a:t>
                </a:r>
                <a:r>
                  <a:rPr lang="nn-NO" dirty="0" smtClean="0"/>
                  <a:t>A</a:t>
                </a:r>
                <a:r>
                  <a:rPr lang="nn-NO" baseline="30000" dirty="0" smtClean="0"/>
                  <a:t>-1</a:t>
                </a:r>
                <a:r>
                  <a:rPr lang="nn-NO" dirty="0" smtClean="0"/>
                  <a:t> = [1] = I </a:t>
                </a:r>
              </a:p>
              <a:p>
                <a:pPr lvl="1"/>
                <a:r>
                  <a:rPr lang="nn-NO" dirty="0" smtClean="0"/>
                  <a:t>Just like </a:t>
                </a:r>
                <a14:m>
                  <m:oMath xmlns:m="http://schemas.openxmlformats.org/officeDocument/2006/math">
                    <m:r>
                      <a:rPr lang="nn-NO" i="1" dirty="0" smtClean="0">
                        <a:latin typeface="Cambria Math" panose="02040503050406030204" pitchFamily="18" charset="0"/>
                      </a:rPr>
                      <m:t>𝑥</m:t>
                    </m:r>
                    <m:r>
                      <a:rPr lang="nn-NO" i="1" dirty="0" smtClean="0">
                        <a:latin typeface="Cambria Math" panose="02040503050406030204" pitchFamily="18" charset="0"/>
                      </a:rPr>
                      <m:t> </m:t>
                    </m:r>
                    <m:d>
                      <m:dPr>
                        <m:ctrlPr>
                          <a:rPr lang="nn-NO"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nn-NO" i="1" dirty="0" smtClean="0">
                                <a:latin typeface="Cambria Math" panose="02040503050406030204" pitchFamily="18" charset="0"/>
                              </a:rPr>
                              <m:t>𝑥</m:t>
                            </m:r>
                          </m:e>
                          <m:sup>
                            <m:r>
                              <a:rPr lang="en-US" b="0" i="1" dirty="0" smtClean="0">
                                <a:latin typeface="Cambria Math" panose="02040503050406030204" pitchFamily="18" charset="0"/>
                              </a:rPr>
                              <m:t>−1</m:t>
                            </m:r>
                          </m:sup>
                        </m:sSup>
                      </m:e>
                    </m:d>
                    <m:r>
                      <a:rPr lang="nn-NO" i="1" dirty="0" smtClean="0">
                        <a:latin typeface="Cambria Math" panose="02040503050406030204" pitchFamily="18" charset="0"/>
                      </a:rPr>
                      <m:t> </m:t>
                    </m:r>
                  </m:oMath>
                </a14:m>
                <a:r>
                  <a:rPr lang="nn-NO" dirty="0" smtClean="0"/>
                  <a:t>= </a:t>
                </a:r>
                <a14:m>
                  <m:oMath xmlns:m="http://schemas.openxmlformats.org/officeDocument/2006/math">
                    <m:r>
                      <a:rPr lang="nn-NO" i="1" dirty="0" smtClean="0">
                        <a:latin typeface="Cambria Math" panose="02040503050406030204" pitchFamily="18" charset="0"/>
                      </a:rPr>
                      <m:t>𝑥</m:t>
                    </m:r>
                    <m:d>
                      <m:dPr>
                        <m:ctrlPr>
                          <a:rPr lang="nn-NO" i="1" dirty="0" smtClean="0">
                            <a:latin typeface="Cambria Math" panose="02040503050406030204" pitchFamily="18" charset="0"/>
                          </a:rPr>
                        </m:ctrlPr>
                      </m:dPr>
                      <m:e>
                        <m:f>
                          <m:fPr>
                            <m:ctrlPr>
                              <a:rPr lang="nn-NO" i="1" dirty="0" smtClean="0">
                                <a:latin typeface="Cambria Math" panose="02040503050406030204" pitchFamily="18" charset="0"/>
                              </a:rPr>
                            </m:ctrlPr>
                          </m:fPr>
                          <m:num>
                            <m:r>
                              <a:rPr lang="nn-NO" i="1" dirty="0" smtClean="0">
                                <a:latin typeface="Cambria Math" panose="02040503050406030204" pitchFamily="18" charset="0"/>
                              </a:rPr>
                              <m:t>1</m:t>
                            </m:r>
                          </m:num>
                          <m:den>
                            <m:r>
                              <a:rPr lang="nn-NO" i="1" dirty="0" smtClean="0">
                                <a:latin typeface="Cambria Math" panose="02040503050406030204" pitchFamily="18" charset="0"/>
                              </a:rPr>
                              <m:t>𝑥</m:t>
                            </m:r>
                          </m:den>
                        </m:f>
                      </m:e>
                    </m:d>
                  </m:oMath>
                </a14:m>
                <a:r>
                  <a:rPr lang="nn-NO" dirty="0" smtClean="0"/>
                  <a:t> = 1</a:t>
                </a:r>
              </a:p>
              <a:p>
                <a:r>
                  <a:rPr lang="en-US" dirty="0" smtClean="0"/>
                  <a:t>If A, B, and X are matrices, and</a:t>
                </a:r>
              </a:p>
              <a:p>
                <a:pPr lvl="1"/>
                <a:r>
                  <a:rPr lang="en-US" dirty="0" smtClean="0"/>
                  <a:t>A</a:t>
                </a:r>
                <a:r>
                  <a:rPr lang="nn-NO" dirty="0" smtClean="0"/>
                  <a:t>·</a:t>
                </a:r>
                <a:r>
                  <a:rPr lang="en-US" dirty="0" smtClean="0"/>
                  <a:t>X = B</a:t>
                </a:r>
              </a:p>
              <a:p>
                <a:pPr lvl="1"/>
                <a:r>
                  <a:rPr lang="pt-BR" dirty="0" smtClean="0"/>
                  <a:t>A</a:t>
                </a:r>
                <a:r>
                  <a:rPr lang="pt-BR" baseline="30000" dirty="0" smtClean="0"/>
                  <a:t>-1</a:t>
                </a:r>
                <a:r>
                  <a:rPr lang="nn-NO" dirty="0" smtClean="0"/>
                  <a:t>·</a:t>
                </a:r>
                <a:r>
                  <a:rPr lang="pt-BR" dirty="0" smtClean="0"/>
                  <a:t>A</a:t>
                </a:r>
                <a:r>
                  <a:rPr lang="nn-NO" dirty="0" smtClean="0"/>
                  <a:t>·</a:t>
                </a:r>
                <a:r>
                  <a:rPr lang="pt-BR" dirty="0" smtClean="0"/>
                  <a:t>X = A</a:t>
                </a:r>
                <a:r>
                  <a:rPr lang="pt-BR" baseline="30000" dirty="0" smtClean="0"/>
                  <a:t>-1</a:t>
                </a:r>
                <a:r>
                  <a:rPr lang="nn-NO" dirty="0" smtClean="0"/>
                  <a:t>·</a:t>
                </a:r>
                <a:r>
                  <a:rPr lang="pt-BR" dirty="0" smtClean="0"/>
                  <a:t>B</a:t>
                </a:r>
              </a:p>
              <a:p>
                <a:pPr lvl="1"/>
                <a:r>
                  <a:rPr lang="en-US" dirty="0" smtClean="0"/>
                  <a:t>I</a:t>
                </a:r>
                <a:r>
                  <a:rPr lang="nn-NO" dirty="0" smtClean="0"/>
                  <a:t>·</a:t>
                </a:r>
                <a:r>
                  <a:rPr lang="en-US" dirty="0" smtClean="0"/>
                  <a:t>X = A </a:t>
                </a:r>
                <a:r>
                  <a:rPr lang="en-US" baseline="30000" dirty="0" smtClean="0"/>
                  <a:t>-1</a:t>
                </a:r>
                <a:r>
                  <a:rPr lang="nn-NO" dirty="0" smtClean="0"/>
                  <a:t>·</a:t>
                </a:r>
                <a:r>
                  <a:rPr lang="en-US" dirty="0" smtClean="0"/>
                  <a:t>B</a:t>
                </a:r>
              </a:p>
              <a:p>
                <a:pPr lvl="1"/>
                <a:r>
                  <a:rPr lang="en-US" dirty="0" smtClean="0"/>
                  <a:t>X = A</a:t>
                </a:r>
                <a:r>
                  <a:rPr lang="en-US" baseline="30000" dirty="0" smtClean="0"/>
                  <a:t>-1</a:t>
                </a:r>
                <a:r>
                  <a:rPr lang="nn-NO" dirty="0" smtClean="0"/>
                  <a:t>·</a:t>
                </a:r>
                <a:r>
                  <a:rPr lang="en-US" dirty="0" smtClean="0"/>
                  <a:t>B</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00150"/>
                <a:ext cx="8229600" cy="3771900"/>
              </a:xfrm>
              <a:blipFill>
                <a:blip r:embed="rId3"/>
                <a:stretch>
                  <a:fillRect l="-2667" t="-6300" b="-387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The Rule for 2x2 (Memorize)</a:t>
                </a:r>
              </a:p>
              <a:p>
                <a:r>
                  <a:rPr lang="en-US" b="0" dirty="0" smtClean="0"/>
                  <a:t>If </a:t>
                </a:r>
                <a14:m>
                  <m:oMath xmlns:m="http://schemas.openxmlformats.org/officeDocument/2006/math">
                    <m:r>
                      <a:rPr lang="en-US" b="0" i="1" smtClean="0">
                        <a:latin typeface="Cambria Math"/>
                      </a:rPr>
                      <m:t>𝐴</m:t>
                    </m:r>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𝑎</m:t>
                              </m:r>
                            </m:e>
                            <m:e>
                              <m:r>
                                <a:rPr lang="en-US" b="0" i="1" smtClean="0">
                                  <a:latin typeface="Cambria Math"/>
                                </a:rPr>
                                <m:t>𝑏</m:t>
                              </m:r>
                            </m:e>
                          </m:mr>
                          <m:mr>
                            <m:e>
                              <m:r>
                                <a:rPr lang="en-US" b="0" i="1" smtClean="0">
                                  <a:latin typeface="Cambria Math"/>
                                </a:rPr>
                                <m:t>𝑐</m:t>
                              </m:r>
                            </m:e>
                            <m:e>
                              <m:r>
                                <a:rPr lang="en-US" b="0" i="1" smtClean="0">
                                  <a:latin typeface="Cambria Math"/>
                                </a:rPr>
                                <m:t>𝑑</m:t>
                              </m:r>
                            </m:e>
                          </m:mr>
                        </m:m>
                      </m:e>
                    </m:d>
                  </m:oMath>
                </a14:m>
                <a:endParaRPr lang="en-US" b="0" dirty="0" smtClean="0"/>
              </a:p>
              <a:p>
                <a:endParaRPr lang="en-US" dirty="0" smtClean="0"/>
              </a:p>
              <a:p>
                <a:r>
                  <a:rPr lang="en-US" dirty="0"/>
                  <a:t> </a:t>
                </a:r>
                <a14:m>
                  <m:oMath xmlns:m="http://schemas.openxmlformats.org/officeDocument/2006/math">
                    <m:sSup>
                      <m:sSupPr>
                        <m:ctrlPr>
                          <a:rPr lang="en-US" sz="5400" b="0" i="1" smtClean="0">
                            <a:latin typeface="Cambria Math" panose="02040503050406030204" pitchFamily="18" charset="0"/>
                          </a:rPr>
                        </m:ctrlPr>
                      </m:sSupPr>
                      <m:e>
                        <m:r>
                          <a:rPr lang="en-US" sz="5400" b="0" i="1" smtClean="0">
                            <a:latin typeface="Cambria Math"/>
                          </a:rPr>
                          <m:t>𝐴</m:t>
                        </m:r>
                      </m:e>
                      <m:sup>
                        <m:r>
                          <a:rPr lang="en-US" sz="5400" b="0" i="1" smtClean="0">
                            <a:latin typeface="Cambria Math"/>
                          </a:rPr>
                          <m:t>−1</m:t>
                        </m:r>
                      </m:sup>
                    </m:sSup>
                    <m:r>
                      <a:rPr lang="en-US" sz="5400" b="0" i="1" smtClean="0">
                        <a:latin typeface="Cambria Math"/>
                      </a:rPr>
                      <m:t>=</m:t>
                    </m:r>
                    <m:f>
                      <m:fPr>
                        <m:ctrlPr>
                          <a:rPr lang="en-US" sz="5400" b="0" i="1" smtClean="0">
                            <a:latin typeface="Cambria Math" panose="02040503050406030204" pitchFamily="18" charset="0"/>
                          </a:rPr>
                        </m:ctrlPr>
                      </m:fPr>
                      <m:num>
                        <m:r>
                          <a:rPr lang="en-US" sz="5400" b="0" i="1" smtClean="0">
                            <a:latin typeface="Cambria Math"/>
                          </a:rPr>
                          <m:t>1</m:t>
                        </m:r>
                      </m:num>
                      <m:den>
                        <m:d>
                          <m:dPr>
                            <m:begChr m:val="|"/>
                            <m:endChr m:val="|"/>
                            <m:ctrlPr>
                              <a:rPr lang="en-US" sz="5400" b="0" i="1" smtClean="0">
                                <a:latin typeface="Cambria Math" panose="02040503050406030204" pitchFamily="18" charset="0"/>
                              </a:rPr>
                            </m:ctrlPr>
                          </m:dPr>
                          <m:e>
                            <m:m>
                              <m:mPr>
                                <m:plcHide m:val="on"/>
                                <m:mcs>
                                  <m:mc>
                                    <m:mcPr>
                                      <m:count m:val="2"/>
                                      <m:mcJc m:val="center"/>
                                    </m:mcPr>
                                  </m:mc>
                                </m:mcs>
                                <m:ctrlPr>
                                  <a:rPr lang="en-US" sz="5400" b="0" i="1" smtClean="0">
                                    <a:latin typeface="Cambria Math" panose="02040503050406030204" pitchFamily="18" charset="0"/>
                                  </a:rPr>
                                </m:ctrlPr>
                              </m:mPr>
                              <m:mr>
                                <m:e>
                                  <m:r>
                                    <a:rPr lang="en-US" sz="5400" b="0" i="1" smtClean="0">
                                      <a:latin typeface="Cambria Math"/>
                                    </a:rPr>
                                    <m:t>𝑎</m:t>
                                  </m:r>
                                </m:e>
                                <m:e>
                                  <m:r>
                                    <a:rPr lang="en-US" sz="5400" b="0" i="1" smtClean="0">
                                      <a:latin typeface="Cambria Math"/>
                                    </a:rPr>
                                    <m:t>𝑏</m:t>
                                  </m:r>
                                </m:e>
                              </m:mr>
                              <m:mr>
                                <m:e>
                                  <m:r>
                                    <a:rPr lang="en-US" sz="5400" b="0" i="1" smtClean="0">
                                      <a:latin typeface="Cambria Math"/>
                                    </a:rPr>
                                    <m:t>𝑐</m:t>
                                  </m:r>
                                </m:e>
                                <m:e>
                                  <m:r>
                                    <a:rPr lang="en-US" sz="5400" b="0" i="1" smtClean="0">
                                      <a:latin typeface="Cambria Math"/>
                                    </a:rPr>
                                    <m:t>𝑑</m:t>
                                  </m:r>
                                </m:e>
                              </m:mr>
                            </m:m>
                          </m:e>
                        </m:d>
                      </m:den>
                    </m:f>
                    <m:d>
                      <m:dPr>
                        <m:begChr m:val="["/>
                        <m:endChr m:val="]"/>
                        <m:ctrlPr>
                          <a:rPr lang="en-US" sz="5400" b="0" i="1" smtClean="0">
                            <a:latin typeface="Cambria Math" panose="02040503050406030204" pitchFamily="18" charset="0"/>
                          </a:rPr>
                        </m:ctrlPr>
                      </m:dPr>
                      <m:e>
                        <m:m>
                          <m:mPr>
                            <m:plcHide m:val="on"/>
                            <m:mcs>
                              <m:mc>
                                <m:mcPr>
                                  <m:count m:val="2"/>
                                  <m:mcJc m:val="center"/>
                                </m:mcPr>
                              </m:mc>
                            </m:mcs>
                            <m:ctrlPr>
                              <a:rPr lang="en-US" sz="5400" b="0" i="1" smtClean="0">
                                <a:latin typeface="Cambria Math" panose="02040503050406030204" pitchFamily="18" charset="0"/>
                              </a:rPr>
                            </m:ctrlPr>
                          </m:mPr>
                          <m:mr>
                            <m:e>
                              <m:r>
                                <a:rPr lang="en-US" sz="5400" b="0" i="1" smtClean="0">
                                  <a:latin typeface="Cambria Math"/>
                                </a:rPr>
                                <m:t>𝑑</m:t>
                              </m:r>
                            </m:e>
                            <m:e>
                              <m:r>
                                <a:rPr lang="en-US" sz="5400" b="0" i="1" smtClean="0">
                                  <a:latin typeface="Cambria Math"/>
                                </a:rPr>
                                <m:t>−</m:t>
                              </m:r>
                              <m:r>
                                <a:rPr lang="en-US" sz="5400" b="0" i="1" smtClean="0">
                                  <a:latin typeface="Cambria Math"/>
                                </a:rPr>
                                <m:t>𝑏</m:t>
                              </m:r>
                            </m:e>
                          </m:mr>
                          <m:mr>
                            <m:e>
                              <m:r>
                                <a:rPr lang="en-US" sz="5400" b="0" i="1" smtClean="0">
                                  <a:latin typeface="Cambria Math"/>
                                </a:rPr>
                                <m:t>−</m:t>
                              </m:r>
                              <m:r>
                                <a:rPr lang="en-US" sz="5400" b="0" i="1" smtClean="0">
                                  <a:latin typeface="Cambria Math"/>
                                </a:rPr>
                                <m:t>𝑐</m:t>
                              </m:r>
                            </m:e>
                            <m:e>
                              <m:r>
                                <a:rPr lang="en-US" sz="5400" b="0" i="1" smtClean="0">
                                  <a:latin typeface="Cambria Math"/>
                                </a:rPr>
                                <m:t>𝑎</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519" t="-458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421758" y="1257300"/>
                <a:ext cx="1643206" cy="894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sSupPr>
                        <m:e>
                          <m:d>
                            <m:dPr>
                              <m:begChr m:val="["/>
                              <m:endChr m:val="]"/>
                              <m:ctrlPr>
                                <a:rPr lang="en-US" sz="280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i="1">
                                      <a:solidFill>
                                        <a:schemeClr val="bg1"/>
                                      </a:solidFill>
                                      <a:effectLst>
                                        <a:glow rad="228600">
                                          <a:schemeClr val="accent5">
                                            <a:satMod val="175000"/>
                                            <a:alpha val="40000"/>
                                          </a:schemeClr>
                                        </a:glow>
                                      </a:effectLst>
                                      <a:latin typeface="Cambria Math" panose="02040503050406030204" pitchFamily="18" charset="0"/>
                                    </a:rPr>
                                  </m:ctrlPr>
                                </m:mPr>
                                <m:mr>
                                  <m:e>
                                    <m:r>
                                      <a:rPr lang="en-US" sz="2800" i="1">
                                        <a:solidFill>
                                          <a:schemeClr val="bg1"/>
                                        </a:solidFill>
                                        <a:effectLst>
                                          <a:glow rad="228600">
                                            <a:schemeClr val="accent5">
                                              <a:satMod val="175000"/>
                                              <a:alpha val="40000"/>
                                            </a:schemeClr>
                                          </a:glow>
                                        </a:effectLst>
                                        <a:latin typeface="Cambria Math"/>
                                      </a:rPr>
                                      <m:t>1</m:t>
                                    </m:r>
                                  </m:e>
                                  <m:e>
                                    <m:r>
                                      <a:rPr lang="en-US" sz="2800" b="0" i="1" smtClean="0">
                                        <a:solidFill>
                                          <a:schemeClr val="bg1"/>
                                        </a:solidFill>
                                        <a:effectLst>
                                          <a:glow rad="228600">
                                            <a:schemeClr val="accent5">
                                              <a:satMod val="175000"/>
                                              <a:alpha val="40000"/>
                                            </a:schemeClr>
                                          </a:glow>
                                        </a:effectLst>
                                        <a:latin typeface="Cambria Math"/>
                                      </a:rPr>
                                      <m:t>2</m:t>
                                    </m:r>
                                  </m:e>
                                </m:mr>
                                <m:mr>
                                  <m:e>
                                    <m:r>
                                      <a:rPr lang="en-US" sz="2800" b="0" i="1" smtClean="0">
                                        <a:solidFill>
                                          <a:schemeClr val="bg1"/>
                                        </a:solidFill>
                                        <a:effectLst>
                                          <a:glow rad="228600">
                                            <a:schemeClr val="accent5">
                                              <a:satMod val="175000"/>
                                              <a:alpha val="40000"/>
                                            </a:schemeClr>
                                          </a:glow>
                                        </a:effectLst>
                                        <a:latin typeface="Cambria Math"/>
                                      </a:rPr>
                                      <m:t>3</m:t>
                                    </m:r>
                                  </m:e>
                                  <m:e>
                                    <m:r>
                                      <a:rPr lang="en-US" sz="2800" b="0" i="1" smtClean="0">
                                        <a:solidFill>
                                          <a:schemeClr val="bg1"/>
                                        </a:solidFill>
                                        <a:effectLst>
                                          <a:glow rad="228600">
                                            <a:schemeClr val="accent5">
                                              <a:satMod val="175000"/>
                                              <a:alpha val="40000"/>
                                            </a:schemeClr>
                                          </a:glow>
                                        </a:effectLst>
                                        <a:latin typeface="Cambria Math"/>
                                      </a:rPr>
                                      <m:t>4</m:t>
                                    </m:r>
                                  </m:e>
                                </m:mr>
                              </m:m>
                            </m:e>
                          </m:d>
                        </m:e>
                        <m:sup>
                          <m:r>
                            <a:rPr lang="en-US" sz="2800" b="0" i="0" smtClean="0">
                              <a:solidFill>
                                <a:schemeClr val="bg1"/>
                              </a:solidFill>
                              <a:effectLst>
                                <a:glow rad="228600">
                                  <a:schemeClr val="accent5">
                                    <a:satMod val="175000"/>
                                    <a:alpha val="40000"/>
                                  </a:schemeClr>
                                </a:glow>
                              </a:effectLst>
                              <a:latin typeface="Cambria Math"/>
                            </a:rPr>
                            <m:t>−</m:t>
                          </m:r>
                          <m:r>
                            <a:rPr lang="en-US" sz="2800" b="0" i="0" smtClean="0">
                              <a:solidFill>
                                <a:schemeClr val="bg1"/>
                              </a:solidFill>
                              <a:effectLst>
                                <a:glow rad="228600">
                                  <a:schemeClr val="accent5">
                                    <a:satMod val="175000"/>
                                    <a:alpha val="40000"/>
                                  </a:schemeClr>
                                </a:glow>
                              </a:effectLst>
                              <a:latin typeface="Cambria Math"/>
                            </a:rPr>
                            <m:t>1</m:t>
                          </m:r>
                        </m:sup>
                      </m:sSup>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21758" y="1257300"/>
                <a:ext cx="1643206" cy="894989"/>
              </a:xfrm>
              <a:prstGeom prst="rect">
                <a:avLst/>
              </a:prstGeom>
              <a:blipFill rotWithShape="1">
                <a:blip r:embed="rId3"/>
                <a:stretch>
                  <a:fillRect l="-1852" t="-11565" r="-1852" b="-17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5002" y="1273249"/>
                <a:ext cx="3234924" cy="1279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m:t>
                      </m:r>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1</m:t>
                                    </m:r>
                                  </m:e>
                                  <m:e>
                                    <m:r>
                                      <a:rPr lang="en-US" sz="2800" b="0" i="1" smtClean="0">
                                        <a:solidFill>
                                          <a:schemeClr val="bg1"/>
                                        </a:solidFill>
                                        <a:effectLst>
                                          <a:glow rad="228600">
                                            <a:schemeClr val="accent5">
                                              <a:satMod val="175000"/>
                                              <a:alpha val="40000"/>
                                            </a:schemeClr>
                                          </a:glow>
                                        </a:effectLst>
                                        <a:latin typeface="Cambria Math"/>
                                      </a:rPr>
                                      <m:t>2</m:t>
                                    </m:r>
                                  </m:e>
                                </m:mr>
                                <m:mr>
                                  <m:e>
                                    <m:r>
                                      <a:rPr lang="en-US" sz="2800" b="0" i="1" smtClean="0">
                                        <a:solidFill>
                                          <a:schemeClr val="bg1"/>
                                        </a:solidFill>
                                        <a:effectLst>
                                          <a:glow rad="228600">
                                            <a:schemeClr val="accent5">
                                              <a:satMod val="175000"/>
                                              <a:alpha val="40000"/>
                                            </a:schemeClr>
                                          </a:glow>
                                        </a:effectLst>
                                        <a:latin typeface="Cambria Math"/>
                                      </a:rPr>
                                      <m:t>3</m:t>
                                    </m:r>
                                  </m:e>
                                  <m:e>
                                    <m:r>
                                      <a:rPr lang="en-US" sz="2800" b="0" i="1" smtClean="0">
                                        <a:solidFill>
                                          <a:schemeClr val="bg1"/>
                                        </a:solidFill>
                                        <a:effectLst>
                                          <a:glow rad="228600">
                                            <a:schemeClr val="accent5">
                                              <a:satMod val="175000"/>
                                              <a:alpha val="40000"/>
                                            </a:schemeClr>
                                          </a:glow>
                                        </a:effectLst>
                                        <a:latin typeface="Cambria Math"/>
                                      </a:rPr>
                                      <m:t>4</m:t>
                                    </m:r>
                                  </m:e>
                                </m:mr>
                              </m:m>
                            </m:e>
                          </m:d>
                        </m:den>
                      </m:f>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2</m:t>
                                </m:r>
                              </m:e>
                            </m:mr>
                            <m:mr>
                              <m:e>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3</m:t>
                                </m:r>
                              </m:e>
                              <m:e>
                                <m:r>
                                  <a:rPr lang="en-US" sz="2800" b="0" i="1" smtClean="0">
                                    <a:solidFill>
                                      <a:schemeClr val="bg1"/>
                                    </a:solidFill>
                                    <a:effectLst>
                                      <a:glow rad="228600">
                                        <a:schemeClr val="accent5">
                                          <a:satMod val="175000"/>
                                          <a:alpha val="40000"/>
                                        </a:schemeClr>
                                      </a:glow>
                                    </a:effectLst>
                                    <a:latin typeface="Cambria Math"/>
                                  </a:rPr>
                                  <m:t>1</m:t>
                                </m:r>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2" y="1273249"/>
                <a:ext cx="3234924" cy="1279325"/>
              </a:xfrm>
              <a:prstGeom prst="rect">
                <a:avLst/>
              </a:prstGeom>
              <a:blipFill rotWithShape="1">
                <a:blip r:embed="rId4"/>
                <a:stretch>
                  <a:fillRect l="-3208" t="-13810" r="-264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05001" y="2487138"/>
                <a:ext cx="4066498" cy="978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m:t>
                      </m:r>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r>
                            <a:rPr lang="en-US" sz="2800" b="0" i="1" smtClean="0">
                              <a:solidFill>
                                <a:schemeClr val="bg1"/>
                              </a:solidFill>
                              <a:effectLst>
                                <a:glow rad="228600">
                                  <a:schemeClr val="accent5">
                                    <a:satMod val="175000"/>
                                    <a:alpha val="40000"/>
                                  </a:schemeClr>
                                </a:glow>
                              </a:effectLst>
                              <a:latin typeface="Cambria Math"/>
                            </a:rPr>
                            <m:t>1</m:t>
                          </m:r>
                          <m:d>
                            <m:d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r>
                                <a:rPr lang="en-US" sz="2800" b="0" i="1" smtClean="0">
                                  <a:solidFill>
                                    <a:schemeClr val="bg1"/>
                                  </a:solidFill>
                                  <a:effectLst>
                                    <a:glow rad="228600">
                                      <a:schemeClr val="accent5">
                                        <a:satMod val="175000"/>
                                        <a:alpha val="40000"/>
                                      </a:schemeClr>
                                    </a:glow>
                                  </a:effectLst>
                                  <a:latin typeface="Cambria Math"/>
                                </a:rPr>
                                <m:t>4</m:t>
                              </m:r>
                            </m:e>
                          </m:d>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3</m:t>
                          </m:r>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2</m:t>
                          </m:r>
                          <m:r>
                            <a:rPr lang="en-US" sz="2800" b="0" i="1" smtClean="0">
                              <a:solidFill>
                                <a:schemeClr val="bg1"/>
                              </a:solidFill>
                              <a:effectLst>
                                <a:glow rad="228600">
                                  <a:schemeClr val="accent5">
                                    <a:satMod val="175000"/>
                                    <a:alpha val="40000"/>
                                  </a:schemeClr>
                                </a:glow>
                              </a:effectLst>
                              <a:latin typeface="Cambria Math"/>
                            </a:rPr>
                            <m:t>)</m:t>
                          </m:r>
                        </m:den>
                      </m:f>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2</m:t>
                                </m:r>
                              </m:e>
                            </m:mr>
                            <m:mr>
                              <m:e>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3</m:t>
                                </m:r>
                              </m:e>
                              <m:e>
                                <m:r>
                                  <a:rPr lang="en-US" sz="2800" b="0" i="1" smtClean="0">
                                    <a:solidFill>
                                      <a:schemeClr val="bg1"/>
                                    </a:solidFill>
                                    <a:effectLst>
                                      <a:glow rad="228600">
                                        <a:schemeClr val="accent5">
                                          <a:satMod val="175000"/>
                                          <a:alpha val="40000"/>
                                        </a:schemeClr>
                                      </a:glow>
                                    </a:effectLst>
                                    <a:latin typeface="Cambria Math"/>
                                  </a:rPr>
                                  <m:t>1</m:t>
                                </m:r>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905001" y="2487138"/>
                <a:ext cx="4066498" cy="978217"/>
              </a:xfrm>
              <a:prstGeom prst="rect">
                <a:avLst/>
              </a:prstGeom>
              <a:blipFill rotWithShape="1">
                <a:blip r:embed="rId5"/>
                <a:stretch>
                  <a:fillRect l="-1199" t="-12500" r="-750"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881423" y="3803900"/>
                <a:ext cx="271446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m:t>
                      </m:r>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2</m:t>
                          </m:r>
                        </m:den>
                      </m:f>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2</m:t>
                                </m:r>
                              </m:e>
                            </m:mr>
                            <m:mr>
                              <m:e>
                                <m:r>
                                  <a:rPr lang="en-US" sz="2800" b="0" i="1" smtClean="0">
                                    <a:solidFill>
                                      <a:schemeClr val="bg1"/>
                                    </a:solidFill>
                                    <a:effectLst>
                                      <a:glow rad="228600">
                                        <a:schemeClr val="accent5">
                                          <a:satMod val="175000"/>
                                          <a:alpha val="40000"/>
                                        </a:schemeClr>
                                      </a:glow>
                                    </a:effectLst>
                                    <a:latin typeface="Cambria Math"/>
                                  </a:rPr>
                                  <m:t>−</m:t>
                                </m:r>
                                <m:r>
                                  <a:rPr lang="en-US" sz="2800" b="0" i="1" smtClean="0">
                                    <a:solidFill>
                                      <a:schemeClr val="bg1"/>
                                    </a:solidFill>
                                    <a:effectLst>
                                      <a:glow rad="228600">
                                        <a:schemeClr val="accent5">
                                          <a:satMod val="175000"/>
                                          <a:alpha val="40000"/>
                                        </a:schemeClr>
                                      </a:glow>
                                    </a:effectLst>
                                    <a:latin typeface="Cambria Math"/>
                                  </a:rPr>
                                  <m:t>3</m:t>
                                </m:r>
                              </m:e>
                              <m:e>
                                <m:r>
                                  <a:rPr lang="en-US" sz="2800" b="0" i="1" smtClean="0">
                                    <a:solidFill>
                                      <a:schemeClr val="bg1"/>
                                    </a:solidFill>
                                    <a:effectLst>
                                      <a:glow rad="228600">
                                        <a:schemeClr val="accent5">
                                          <a:satMod val="175000"/>
                                          <a:alpha val="40000"/>
                                        </a:schemeClr>
                                      </a:glow>
                                    </a:effectLst>
                                    <a:latin typeface="Cambria Math"/>
                                  </a:rPr>
                                  <m:t>1</m:t>
                                </m:r>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1881423" y="3803900"/>
                <a:ext cx="2714461" cy="898964"/>
              </a:xfrm>
              <a:prstGeom prst="rect">
                <a:avLst/>
              </a:prstGeom>
              <a:blipFill>
                <a:blip r:embed="rId6"/>
                <a:stretch>
                  <a:fillRect l="-1573" t="-12245" r="-899" b="-17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172202" y="3601770"/>
                <a:ext cx="2394823" cy="1587999"/>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600" b="0" i="1" smtClean="0">
                                    <a:solidFill>
                                      <a:schemeClr val="bg1"/>
                                    </a:solidFill>
                                    <a:effectLst>
                                      <a:glow rad="228600">
                                        <a:schemeClr val="accent5">
                                          <a:satMod val="175000"/>
                                          <a:alpha val="40000"/>
                                        </a:schemeClr>
                                      </a:glow>
                                    </a:effectLst>
                                    <a:latin typeface="Cambria Math"/>
                                  </a:rPr>
                                  <m:t>−</m:t>
                                </m:r>
                                <m:r>
                                  <a:rPr lang="en-US" sz="3600" b="0" i="1" smtClean="0">
                                    <a:solidFill>
                                      <a:schemeClr val="bg1"/>
                                    </a:solidFill>
                                    <a:effectLst>
                                      <a:glow rad="228600">
                                        <a:schemeClr val="accent5">
                                          <a:satMod val="175000"/>
                                          <a:alpha val="40000"/>
                                        </a:schemeClr>
                                      </a:glow>
                                    </a:effectLst>
                                    <a:latin typeface="Cambria Math"/>
                                  </a:rPr>
                                  <m:t>2</m:t>
                                </m:r>
                              </m:e>
                              <m:e>
                                <m:r>
                                  <a:rPr lang="en-US" sz="3600" b="0" i="1" smtClean="0">
                                    <a:solidFill>
                                      <a:schemeClr val="bg1"/>
                                    </a:solidFill>
                                    <a:effectLst>
                                      <a:glow rad="228600">
                                        <a:schemeClr val="accent5">
                                          <a:satMod val="175000"/>
                                          <a:alpha val="40000"/>
                                        </a:schemeClr>
                                      </a:glow>
                                    </a:effectLst>
                                    <a:latin typeface="Cambria Math"/>
                                  </a:rPr>
                                  <m:t>1</m:t>
                                </m:r>
                              </m:e>
                            </m:mr>
                            <m:mr>
                              <m:e>
                                <m:f>
                                  <m:fPr>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3600" b="0" i="1" smtClean="0">
                                        <a:solidFill>
                                          <a:schemeClr val="bg1"/>
                                        </a:solidFill>
                                        <a:effectLst>
                                          <a:glow rad="228600">
                                            <a:schemeClr val="accent5">
                                              <a:satMod val="175000"/>
                                              <a:alpha val="40000"/>
                                            </a:schemeClr>
                                          </a:glow>
                                        </a:effectLst>
                                        <a:latin typeface="Cambria Math"/>
                                      </a:rPr>
                                      <m:t>3</m:t>
                                    </m:r>
                                  </m:num>
                                  <m:den>
                                    <m:r>
                                      <a:rPr lang="en-US" sz="3600" b="0" i="1" smtClean="0">
                                        <a:solidFill>
                                          <a:schemeClr val="bg1"/>
                                        </a:solidFill>
                                        <a:effectLst>
                                          <a:glow rad="228600">
                                            <a:schemeClr val="accent5">
                                              <a:satMod val="175000"/>
                                              <a:alpha val="40000"/>
                                            </a:schemeClr>
                                          </a:glow>
                                        </a:effectLst>
                                        <a:latin typeface="Cambria Math"/>
                                      </a:rPr>
                                      <m:t>2</m:t>
                                    </m:r>
                                  </m:den>
                                </m:f>
                              </m:e>
                              <m:e>
                                <m:r>
                                  <a:rPr lang="en-US" sz="3600" b="0" i="1" smtClean="0">
                                    <a:solidFill>
                                      <a:schemeClr val="bg1"/>
                                    </a:solidFill>
                                    <a:effectLst>
                                      <a:glow rad="228600">
                                        <a:schemeClr val="accent5">
                                          <a:satMod val="175000"/>
                                          <a:alpha val="40000"/>
                                        </a:schemeClr>
                                      </a:glow>
                                    </a:effectLst>
                                    <a:latin typeface="Cambria Math"/>
                                  </a:rPr>
                                  <m:t>−</m:t>
                                </m:r>
                                <m:f>
                                  <m:fPr>
                                    <m:ctrlPr>
                                      <a:rPr lang="en-US" sz="36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3600" b="0" i="1" smtClean="0">
                                        <a:solidFill>
                                          <a:schemeClr val="bg1"/>
                                        </a:solidFill>
                                        <a:effectLst>
                                          <a:glow rad="228600">
                                            <a:schemeClr val="accent5">
                                              <a:satMod val="175000"/>
                                              <a:alpha val="40000"/>
                                            </a:schemeClr>
                                          </a:glow>
                                        </a:effectLst>
                                        <a:latin typeface="Cambria Math"/>
                                      </a:rPr>
                                      <m:t>1</m:t>
                                    </m:r>
                                  </m:num>
                                  <m:den>
                                    <m:r>
                                      <a:rPr lang="en-US" sz="3600" b="0" i="1" smtClean="0">
                                        <a:solidFill>
                                          <a:schemeClr val="bg1"/>
                                        </a:solidFill>
                                        <a:effectLst>
                                          <a:glow rad="228600">
                                            <a:schemeClr val="accent5">
                                              <a:satMod val="175000"/>
                                              <a:alpha val="40000"/>
                                            </a:schemeClr>
                                          </a:glow>
                                        </a:effectLst>
                                        <a:latin typeface="Cambria Math"/>
                                      </a:rPr>
                                      <m:t>2</m:t>
                                    </m:r>
                                  </m:den>
                                </m:f>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4" name="Rectangle 13"/>
              <p:cNvSpPr>
                <a:spLocks noRot="1" noChangeAspect="1" noMove="1" noResize="1" noEditPoints="1" noAdjustHandles="1" noChangeArrowheads="1" noChangeShapeType="1" noTextEdit="1"/>
              </p:cNvSpPr>
              <p:nvPr/>
            </p:nvSpPr>
            <p:spPr>
              <a:xfrm>
                <a:off x="6172202" y="3601770"/>
                <a:ext cx="2394823" cy="1587999"/>
              </a:xfrm>
              <a:prstGeom prst="rect">
                <a:avLst/>
              </a:prstGeom>
              <a:blipFill rotWithShape="1">
                <a:blip r:embed="rId8"/>
                <a:stretch>
                  <a:fillRect l="-4545" t="-12500" r="-4545" b="-15152"/>
                </a:stretch>
              </a:blipFill>
              <a:ln>
                <a:solidFill>
                  <a:schemeClr val="accent6">
                    <a:lumMod val="50000"/>
                  </a:schemeClr>
                </a:solid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80">
                                          <p:stCondLst>
                                            <p:cond delay="0"/>
                                          </p:stCondLst>
                                        </p:cTn>
                                        <p:tgtEl>
                                          <p:spTgt spid="14"/>
                                        </p:tgtEl>
                                      </p:cBhvr>
                                    </p:animEffect>
                                    <p:anim calcmode="lin" valueType="num">
                                      <p:cBhvr>
                                        <p:cTn id="2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8" dur="26">
                                          <p:stCondLst>
                                            <p:cond delay="650"/>
                                          </p:stCondLst>
                                        </p:cTn>
                                        <p:tgtEl>
                                          <p:spTgt spid="14"/>
                                        </p:tgtEl>
                                      </p:cBhvr>
                                      <p:to x="100000" y="60000"/>
                                    </p:animScale>
                                    <p:animScale>
                                      <p:cBhvr>
                                        <p:cTn id="29" dur="166" decel="50000">
                                          <p:stCondLst>
                                            <p:cond delay="676"/>
                                          </p:stCondLst>
                                        </p:cTn>
                                        <p:tgtEl>
                                          <p:spTgt spid="14"/>
                                        </p:tgtEl>
                                      </p:cBhvr>
                                      <p:to x="100000" y="100000"/>
                                    </p:animScale>
                                    <p:animScale>
                                      <p:cBhvr>
                                        <p:cTn id="30" dur="26">
                                          <p:stCondLst>
                                            <p:cond delay="1312"/>
                                          </p:stCondLst>
                                        </p:cTn>
                                        <p:tgtEl>
                                          <p:spTgt spid="14"/>
                                        </p:tgtEl>
                                      </p:cBhvr>
                                      <p:to x="100000" y="80000"/>
                                    </p:animScale>
                                    <p:animScale>
                                      <p:cBhvr>
                                        <p:cTn id="31" dur="166" decel="50000">
                                          <p:stCondLst>
                                            <p:cond delay="1338"/>
                                          </p:stCondLst>
                                        </p:cTn>
                                        <p:tgtEl>
                                          <p:spTgt spid="14"/>
                                        </p:tgtEl>
                                      </p:cBhvr>
                                      <p:to x="100000" y="100000"/>
                                    </p:animScale>
                                    <p:animScale>
                                      <p:cBhvr>
                                        <p:cTn id="32" dur="26">
                                          <p:stCondLst>
                                            <p:cond delay="1642"/>
                                          </p:stCondLst>
                                        </p:cTn>
                                        <p:tgtEl>
                                          <p:spTgt spid="14"/>
                                        </p:tgtEl>
                                      </p:cBhvr>
                                      <p:to x="100000" y="90000"/>
                                    </p:animScale>
                                    <p:animScale>
                                      <p:cBhvr>
                                        <p:cTn id="33" dur="166" decel="50000">
                                          <p:stCondLst>
                                            <p:cond delay="1668"/>
                                          </p:stCondLst>
                                        </p:cTn>
                                        <p:tgtEl>
                                          <p:spTgt spid="14"/>
                                        </p:tgtEl>
                                      </p:cBhvr>
                                      <p:to x="100000" y="100000"/>
                                    </p:animScale>
                                    <p:animScale>
                                      <p:cBhvr>
                                        <p:cTn id="34" dur="26">
                                          <p:stCondLst>
                                            <p:cond delay="1808"/>
                                          </p:stCondLst>
                                        </p:cTn>
                                        <p:tgtEl>
                                          <p:spTgt spid="14"/>
                                        </p:tgtEl>
                                      </p:cBhvr>
                                      <p:to x="100000" y="95000"/>
                                    </p:animScale>
                                    <p:animScale>
                                      <p:cBhvr>
                                        <p:cTn id="3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421760" y="1257300"/>
                <a:ext cx="2178609" cy="894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sSupPr>
                        <m:e>
                          <m:d>
                            <m:dPr>
                              <m:begChr m:val="["/>
                              <m:endChr m:val="]"/>
                              <m:ctrlPr>
                                <a:rPr lang="en-US" sz="280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i="1">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−2</m:t>
                                    </m:r>
                                  </m:e>
                                  <m:e>
                                    <m:r>
                                      <a:rPr lang="en-US" sz="2800" b="0" i="1" smtClean="0">
                                        <a:solidFill>
                                          <a:schemeClr val="bg1"/>
                                        </a:solidFill>
                                        <a:effectLst>
                                          <a:glow rad="228600">
                                            <a:schemeClr val="accent5">
                                              <a:satMod val="175000"/>
                                              <a:alpha val="40000"/>
                                            </a:schemeClr>
                                          </a:glow>
                                        </a:effectLst>
                                        <a:latin typeface="Cambria Math"/>
                                      </a:rPr>
                                      <m:t>−1</m:t>
                                    </m:r>
                                  </m:e>
                                </m:m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0</m:t>
                                    </m:r>
                                  </m:e>
                                </m:mr>
                              </m:m>
                            </m:e>
                          </m:d>
                        </m:e>
                        <m:sup>
                          <m:r>
                            <a:rPr lang="en-US" sz="2800" b="0" i="0" smtClean="0">
                              <a:solidFill>
                                <a:schemeClr val="bg1"/>
                              </a:solidFill>
                              <a:effectLst>
                                <a:glow rad="228600">
                                  <a:schemeClr val="accent5">
                                    <a:satMod val="175000"/>
                                    <a:alpha val="40000"/>
                                  </a:schemeClr>
                                </a:glow>
                              </a:effectLst>
                              <a:latin typeface="Cambria Math"/>
                            </a:rPr>
                            <m:t>−1</m:t>
                          </m:r>
                        </m:sup>
                      </m:sSup>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21760" y="1257300"/>
                <a:ext cx="2178609" cy="894989"/>
              </a:xfrm>
              <a:prstGeom prst="rect">
                <a:avLst/>
              </a:prstGeom>
              <a:blipFill rotWithShape="1">
                <a:blip r:embed="rId3"/>
                <a:stretch>
                  <a:fillRect l="-1397" t="-11565" r="-1397" b="-17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07836" y="1273249"/>
                <a:ext cx="3770327" cy="1279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m:t>
                      </m:r>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−2</m:t>
                                    </m:r>
                                  </m:e>
                                  <m:e>
                                    <m:r>
                                      <a:rPr lang="en-US" sz="2800" b="0" i="1" smtClean="0">
                                        <a:solidFill>
                                          <a:schemeClr val="bg1"/>
                                        </a:solidFill>
                                        <a:effectLst>
                                          <a:glow rad="228600">
                                            <a:schemeClr val="accent5">
                                              <a:satMod val="175000"/>
                                              <a:alpha val="40000"/>
                                            </a:schemeClr>
                                          </a:glow>
                                        </a:effectLst>
                                        <a:latin typeface="Cambria Math"/>
                                      </a:rPr>
                                      <m:t>−1</m:t>
                                    </m:r>
                                  </m:e>
                                </m:m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0</m:t>
                                    </m:r>
                                  </m:e>
                                </m:mr>
                              </m:m>
                            </m:e>
                          </m:d>
                        </m:den>
                      </m:f>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0</m:t>
                                </m:r>
                              </m:e>
                              <m:e>
                                <m:r>
                                  <a:rPr lang="en-US" sz="2800" b="0" i="1" smtClean="0">
                                    <a:solidFill>
                                      <a:schemeClr val="bg1"/>
                                    </a:solidFill>
                                    <a:effectLst>
                                      <a:glow rad="228600">
                                        <a:schemeClr val="accent5">
                                          <a:satMod val="175000"/>
                                          <a:alpha val="40000"/>
                                        </a:schemeClr>
                                      </a:glow>
                                    </a:effectLst>
                                    <a:latin typeface="Cambria Math"/>
                                  </a:rPr>
                                  <m:t>1</m:t>
                                </m:r>
                              </m:e>
                            </m:m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−2</m:t>
                                </m:r>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0" name="Rectangle 9"/>
              <p:cNvSpPr>
                <a:spLocks noRot="1" noChangeAspect="1" noMove="1" noResize="1" noEditPoints="1" noAdjustHandles="1" noChangeArrowheads="1" noChangeShapeType="1" noTextEdit="1"/>
              </p:cNvSpPr>
              <p:nvPr/>
            </p:nvSpPr>
            <p:spPr>
              <a:xfrm>
                <a:off x="2307836" y="1273249"/>
                <a:ext cx="3770327" cy="1279325"/>
              </a:xfrm>
              <a:prstGeom prst="rect">
                <a:avLst/>
              </a:prstGeom>
              <a:blipFill rotWithShape="1">
                <a:blip r:embed="rId4"/>
                <a:stretch>
                  <a:fillRect l="-2589" t="-13810" r="-210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307837" y="2487138"/>
                <a:ext cx="4601901" cy="978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m:t>
                      </m:r>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r>
                            <a:rPr lang="en-US" sz="2800" b="0" i="1" smtClean="0">
                              <a:solidFill>
                                <a:schemeClr val="bg1"/>
                              </a:solidFill>
                              <a:effectLst>
                                <a:glow rad="228600">
                                  <a:schemeClr val="accent5">
                                    <a:satMod val="175000"/>
                                    <a:alpha val="40000"/>
                                  </a:schemeClr>
                                </a:glow>
                              </a:effectLst>
                              <a:latin typeface="Cambria Math"/>
                            </a:rPr>
                            <m:t>−2</m:t>
                          </m:r>
                          <m:d>
                            <m:d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r>
                                <a:rPr lang="en-US" sz="2800" b="0" i="1" smtClean="0">
                                  <a:solidFill>
                                    <a:schemeClr val="bg1"/>
                                  </a:solidFill>
                                  <a:effectLst>
                                    <a:glow rad="228600">
                                      <a:schemeClr val="accent5">
                                        <a:satMod val="175000"/>
                                        <a:alpha val="40000"/>
                                      </a:schemeClr>
                                    </a:glow>
                                  </a:effectLst>
                                  <a:latin typeface="Cambria Math"/>
                                </a:rPr>
                                <m:t>0</m:t>
                              </m:r>
                            </m:e>
                          </m:d>
                          <m:r>
                            <a:rPr lang="en-US" sz="2800" b="0" i="1" smtClean="0">
                              <a:solidFill>
                                <a:schemeClr val="bg1"/>
                              </a:solidFill>
                              <a:effectLst>
                                <a:glow rad="228600">
                                  <a:schemeClr val="accent5">
                                    <a:satMod val="175000"/>
                                    <a:alpha val="40000"/>
                                  </a:schemeClr>
                                </a:glow>
                              </a:effectLst>
                              <a:latin typeface="Cambria Math"/>
                            </a:rPr>
                            <m:t>−4(−1)</m:t>
                          </m:r>
                        </m:den>
                      </m:f>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0</m:t>
                                </m:r>
                              </m:e>
                              <m:e>
                                <m:r>
                                  <a:rPr lang="en-US" sz="2800" b="0" i="1" smtClean="0">
                                    <a:solidFill>
                                      <a:schemeClr val="bg1"/>
                                    </a:solidFill>
                                    <a:effectLst>
                                      <a:glow rad="228600">
                                        <a:schemeClr val="accent5">
                                          <a:satMod val="175000"/>
                                          <a:alpha val="40000"/>
                                        </a:schemeClr>
                                      </a:glow>
                                    </a:effectLst>
                                    <a:latin typeface="Cambria Math"/>
                                  </a:rPr>
                                  <m:t>1</m:t>
                                </m:r>
                              </m:e>
                            </m:m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−2</m:t>
                                </m:r>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2307837" y="2487138"/>
                <a:ext cx="4601901" cy="978217"/>
              </a:xfrm>
              <a:prstGeom prst="rect">
                <a:avLst/>
              </a:prstGeom>
              <a:blipFill rotWithShape="1">
                <a:blip r:embed="rId5"/>
                <a:stretch>
                  <a:fillRect l="-1061" t="-12500" r="-663"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07836" y="3976483"/>
                <a:ext cx="2446759"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m:t>
                      </m:r>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r>
                            <a:rPr lang="en-US" sz="2800" b="0" i="1" smtClean="0">
                              <a:solidFill>
                                <a:schemeClr val="bg1"/>
                              </a:solidFill>
                              <a:effectLst>
                                <a:glow rad="228600">
                                  <a:schemeClr val="accent5">
                                    <a:satMod val="175000"/>
                                    <a:alpha val="40000"/>
                                  </a:schemeClr>
                                </a:glow>
                              </a:effectLst>
                              <a:latin typeface="Cambria Math"/>
                            </a:rPr>
                            <m:t>4</m:t>
                          </m:r>
                        </m:den>
                      </m:f>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0</m:t>
                                </m:r>
                              </m:e>
                              <m:e>
                                <m:r>
                                  <a:rPr lang="en-US" sz="2800" b="0" i="1" smtClean="0">
                                    <a:solidFill>
                                      <a:schemeClr val="bg1"/>
                                    </a:solidFill>
                                    <a:effectLst>
                                      <a:glow rad="228600">
                                        <a:schemeClr val="accent5">
                                          <a:satMod val="175000"/>
                                          <a:alpha val="40000"/>
                                        </a:schemeClr>
                                      </a:glow>
                                    </a:effectLst>
                                    <a:latin typeface="Cambria Math"/>
                                  </a:rPr>
                                  <m:t>1</m:t>
                                </m:r>
                              </m:e>
                            </m:mr>
                            <m:mr>
                              <m:e>
                                <m:r>
                                  <a:rPr lang="en-US" sz="2800" b="0" i="1" smtClean="0">
                                    <a:solidFill>
                                      <a:schemeClr val="bg1"/>
                                    </a:solidFill>
                                    <a:effectLst>
                                      <a:glow rad="228600">
                                        <a:schemeClr val="accent5">
                                          <a:satMod val="175000"/>
                                          <a:alpha val="40000"/>
                                        </a:schemeClr>
                                      </a:glow>
                                    </a:effectLst>
                                    <a:latin typeface="Cambria Math"/>
                                  </a:rPr>
                                  <m:t>−4</m:t>
                                </m:r>
                              </m:e>
                              <m:e>
                                <m:r>
                                  <a:rPr lang="en-US" sz="2800" b="0" i="1" smtClean="0">
                                    <a:solidFill>
                                      <a:schemeClr val="bg1"/>
                                    </a:solidFill>
                                    <a:effectLst>
                                      <a:glow rad="228600">
                                        <a:schemeClr val="accent5">
                                          <a:satMod val="175000"/>
                                          <a:alpha val="40000"/>
                                        </a:schemeClr>
                                      </a:glow>
                                    </a:effectLst>
                                    <a:latin typeface="Cambria Math"/>
                                  </a:rPr>
                                  <m:t>−2</m:t>
                                </m:r>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2307836" y="3976483"/>
                <a:ext cx="2446759" cy="898964"/>
              </a:xfrm>
              <a:prstGeom prst="rect">
                <a:avLst/>
              </a:prstGeom>
              <a:blipFill>
                <a:blip r:embed="rId6"/>
                <a:stretch>
                  <a:fillRect l="-1746" t="-12162" r="-998"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593113" y="3388513"/>
                <a:ext cx="1920910" cy="1767472"/>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0</m:t>
                                </m:r>
                              </m:e>
                              <m:e>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r>
                                      <a:rPr lang="en-US" sz="2800" b="0" i="1" smtClean="0">
                                        <a:solidFill>
                                          <a:schemeClr val="bg1"/>
                                        </a:solidFill>
                                        <a:effectLst>
                                          <a:glow rad="228600">
                                            <a:schemeClr val="accent5">
                                              <a:satMod val="175000"/>
                                              <a:alpha val="40000"/>
                                            </a:schemeClr>
                                          </a:glow>
                                        </a:effectLst>
                                        <a:latin typeface="Cambria Math"/>
                                      </a:rPr>
                                      <m:t>4</m:t>
                                    </m:r>
                                  </m:den>
                                </m:f>
                              </m:e>
                            </m:mr>
                            <m:mr>
                              <m:e>
                                <m:r>
                                  <a:rPr lang="en-US" sz="2800" b="0" i="1" smtClean="0">
                                    <a:solidFill>
                                      <a:schemeClr val="bg1"/>
                                    </a:solidFill>
                                    <a:effectLst>
                                      <a:glow rad="228600">
                                        <a:schemeClr val="accent5">
                                          <a:satMod val="175000"/>
                                          <a:alpha val="40000"/>
                                        </a:schemeClr>
                                      </a:glow>
                                    </a:effectLst>
                                    <a:latin typeface="Cambria Math"/>
                                  </a:rPr>
                                  <m:t>−1</m:t>
                                </m:r>
                              </m:e>
                              <m:e>
                                <m:r>
                                  <a:rPr lang="en-US" sz="2800" b="0" i="1" smtClean="0">
                                    <a:solidFill>
                                      <a:schemeClr val="bg1"/>
                                    </a:solidFill>
                                    <a:effectLst>
                                      <a:glow rad="228600">
                                        <a:schemeClr val="accent5">
                                          <a:satMod val="175000"/>
                                          <a:alpha val="40000"/>
                                        </a:schemeClr>
                                      </a:glow>
                                    </a:effectLst>
                                    <a:latin typeface="Cambria Math"/>
                                  </a:rPr>
                                  <m:t>−</m:t>
                                </m:r>
                                <m:f>
                                  <m:f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fPr>
                                  <m:num>
                                    <m:r>
                                      <a:rPr lang="en-US" sz="2800" b="0" i="1" smtClean="0">
                                        <a:solidFill>
                                          <a:schemeClr val="bg1"/>
                                        </a:solidFill>
                                        <a:effectLst>
                                          <a:glow rad="228600">
                                            <a:schemeClr val="accent5">
                                              <a:satMod val="175000"/>
                                              <a:alpha val="40000"/>
                                            </a:schemeClr>
                                          </a:glow>
                                        </a:effectLst>
                                        <a:latin typeface="Cambria Math"/>
                                      </a:rPr>
                                      <m:t>1</m:t>
                                    </m:r>
                                  </m:num>
                                  <m:den>
                                    <m:r>
                                      <a:rPr lang="en-US" sz="2800" b="0" i="1" smtClean="0">
                                        <a:solidFill>
                                          <a:schemeClr val="bg1"/>
                                        </a:solidFill>
                                        <a:effectLst>
                                          <a:glow rad="228600">
                                            <a:schemeClr val="accent5">
                                              <a:satMod val="175000"/>
                                              <a:alpha val="40000"/>
                                            </a:schemeClr>
                                          </a:glow>
                                        </a:effectLst>
                                        <a:latin typeface="Cambria Math"/>
                                      </a:rPr>
                                      <m:t>2</m:t>
                                    </m:r>
                                  </m:den>
                                </m:f>
                              </m:e>
                            </m:mr>
                          </m:m>
                        </m:e>
                      </m:d>
                    </m:oMath>
                  </m:oMathPara>
                </a14:m>
                <a:endParaRPr lang="en-US" sz="1400" dirty="0">
                  <a:solidFill>
                    <a:schemeClr val="bg1"/>
                  </a:solidFill>
                  <a:effectLst>
                    <a:glow rad="228600">
                      <a:schemeClr val="accent5">
                        <a:satMod val="175000"/>
                        <a:alpha val="40000"/>
                      </a:schemeClr>
                    </a:glow>
                  </a:effectLst>
                </a:endParaRPr>
              </a:p>
            </p:txBody>
          </p:sp>
        </mc:Choice>
        <mc:Fallback xmlns="">
          <p:sp>
            <p:nvSpPr>
              <p:cNvPr id="14" name="Rectangle 13"/>
              <p:cNvSpPr>
                <a:spLocks noRot="1" noChangeAspect="1" noMove="1" noResize="1" noEditPoints="1" noAdjustHandles="1" noChangeArrowheads="1" noChangeShapeType="1" noTextEdit="1"/>
              </p:cNvSpPr>
              <p:nvPr/>
            </p:nvSpPr>
            <p:spPr>
              <a:xfrm>
                <a:off x="6593113" y="3388513"/>
                <a:ext cx="1920910" cy="1767472"/>
              </a:xfrm>
              <a:prstGeom prst="rect">
                <a:avLst/>
              </a:prstGeom>
              <a:blipFill rotWithShape="1">
                <a:blip r:embed="rId8"/>
                <a:stretch>
                  <a:fillRect l="-8150" t="-12925" r="-7524" b="-14966"/>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3635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80">
                                          <p:stCondLst>
                                            <p:cond delay="0"/>
                                          </p:stCondLst>
                                        </p:cTn>
                                        <p:tgtEl>
                                          <p:spTgt spid="14"/>
                                        </p:tgtEl>
                                      </p:cBhvr>
                                    </p:animEffect>
                                    <p:anim calcmode="lin" valueType="num">
                                      <p:cBhvr>
                                        <p:cTn id="2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8" dur="26">
                                          <p:stCondLst>
                                            <p:cond delay="650"/>
                                          </p:stCondLst>
                                        </p:cTn>
                                        <p:tgtEl>
                                          <p:spTgt spid="14"/>
                                        </p:tgtEl>
                                      </p:cBhvr>
                                      <p:to x="100000" y="60000"/>
                                    </p:animScale>
                                    <p:animScale>
                                      <p:cBhvr>
                                        <p:cTn id="29" dur="166" decel="50000">
                                          <p:stCondLst>
                                            <p:cond delay="676"/>
                                          </p:stCondLst>
                                        </p:cTn>
                                        <p:tgtEl>
                                          <p:spTgt spid="14"/>
                                        </p:tgtEl>
                                      </p:cBhvr>
                                      <p:to x="100000" y="100000"/>
                                    </p:animScale>
                                    <p:animScale>
                                      <p:cBhvr>
                                        <p:cTn id="30" dur="26">
                                          <p:stCondLst>
                                            <p:cond delay="1312"/>
                                          </p:stCondLst>
                                        </p:cTn>
                                        <p:tgtEl>
                                          <p:spTgt spid="14"/>
                                        </p:tgtEl>
                                      </p:cBhvr>
                                      <p:to x="100000" y="80000"/>
                                    </p:animScale>
                                    <p:animScale>
                                      <p:cBhvr>
                                        <p:cTn id="31" dur="166" decel="50000">
                                          <p:stCondLst>
                                            <p:cond delay="1338"/>
                                          </p:stCondLst>
                                        </p:cTn>
                                        <p:tgtEl>
                                          <p:spTgt spid="14"/>
                                        </p:tgtEl>
                                      </p:cBhvr>
                                      <p:to x="100000" y="100000"/>
                                    </p:animScale>
                                    <p:animScale>
                                      <p:cBhvr>
                                        <p:cTn id="32" dur="26">
                                          <p:stCondLst>
                                            <p:cond delay="1642"/>
                                          </p:stCondLst>
                                        </p:cTn>
                                        <p:tgtEl>
                                          <p:spTgt spid="14"/>
                                        </p:tgtEl>
                                      </p:cBhvr>
                                      <p:to x="100000" y="90000"/>
                                    </p:animScale>
                                    <p:animScale>
                                      <p:cBhvr>
                                        <p:cTn id="33" dur="166" decel="50000">
                                          <p:stCondLst>
                                            <p:cond delay="1668"/>
                                          </p:stCondLst>
                                        </p:cTn>
                                        <p:tgtEl>
                                          <p:spTgt spid="14"/>
                                        </p:tgtEl>
                                      </p:cBhvr>
                                      <p:to x="100000" y="100000"/>
                                    </p:animScale>
                                    <p:animScale>
                                      <p:cBhvr>
                                        <p:cTn id="34" dur="26">
                                          <p:stCondLst>
                                            <p:cond delay="1808"/>
                                          </p:stCondLst>
                                        </p:cTn>
                                        <p:tgtEl>
                                          <p:spTgt spid="14"/>
                                        </p:tgtEl>
                                      </p:cBhvr>
                                      <p:to x="100000" y="95000"/>
                                    </p:animScale>
                                    <p:animScale>
                                      <p:cBhvr>
                                        <p:cTn id="3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87068"/>
                <a:ext cx="4114800" cy="3243834"/>
              </a:xfrm>
            </p:spPr>
            <p:txBody>
              <a:bodyPr>
                <a:normAutofit/>
              </a:bodyPr>
              <a:lstStyle/>
              <a:p>
                <a:r>
                  <a:rPr lang="en-US" dirty="0" smtClean="0"/>
                  <a:t>Solve by graphing.  Classify as </a:t>
                </a:r>
                <a:r>
                  <a:rPr lang="en-US" i="1" dirty="0" smtClean="0"/>
                  <a:t>consistent and independent</a:t>
                </a:r>
                <a:r>
                  <a:rPr lang="en-US" dirty="0" smtClean="0"/>
                  <a:t>, </a:t>
                </a:r>
                <a:r>
                  <a:rPr lang="en-US" i="1" dirty="0" smtClean="0"/>
                  <a:t>consistent and dependent</a:t>
                </a:r>
                <a:r>
                  <a:rPr lang="en-US" dirty="0" smtClean="0"/>
                  <a:t>, or </a:t>
                </a:r>
                <a:r>
                  <a:rPr lang="en-US" i="1" dirty="0" smtClean="0"/>
                  <a:t>inconsistent</a:t>
                </a:r>
                <a:r>
                  <a:rPr lang="en-US" dirty="0" smtClean="0"/>
                  <a:t>.</a:t>
                </a:r>
              </a:p>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3&amp;</m:t>
                        </m:r>
                        <m:r>
                          <a:rPr lang="en-US" b="0" i="1" smtClean="0">
                            <a:latin typeface="Cambria Math"/>
                          </a:rPr>
                          <m:t>𝑥</m:t>
                        </m:r>
                        <m:r>
                          <a:rPr lang="en-US" b="0" i="1" smtClean="0">
                            <a:latin typeface="Cambria Math"/>
                          </a:rPr>
                          <m:t>+2&amp;</m:t>
                        </m:r>
                        <m:r>
                          <a:rPr lang="en-US" b="0" i="1" smtClean="0">
                            <a:latin typeface="Cambria Math"/>
                          </a:rPr>
                          <m:t>𝑦</m:t>
                        </m:r>
                        <m:r>
                          <a:rPr lang="en-US" b="0" i="1" smtClean="0">
                            <a:latin typeface="Cambria Math"/>
                          </a:rPr>
                          <m:t>&amp;=−&amp;4</m:t>
                        </m:r>
                      </m:e>
                      <m:e>
                        <m:r>
                          <a:rPr lang="en-US" b="0" i="1" smtClean="0">
                            <a:latin typeface="Cambria Math"/>
                          </a:rPr>
                          <m:t>&amp;</m:t>
                        </m:r>
                        <m:r>
                          <a:rPr lang="en-US" b="0" i="1" smtClean="0">
                            <a:latin typeface="Cambria Math"/>
                          </a:rPr>
                          <m:t>𝑥</m:t>
                        </m:r>
                        <m:r>
                          <a:rPr lang="en-US" b="0" i="1" smtClean="0">
                            <a:latin typeface="Cambria Math"/>
                          </a:rPr>
                          <m:t>+3&amp;</m:t>
                        </m:r>
                        <m:r>
                          <a:rPr lang="en-US" b="0" i="1" smtClean="0">
                            <a:latin typeface="Cambria Math"/>
                          </a:rPr>
                          <m:t>𝑦</m:t>
                        </m:r>
                        <m:r>
                          <a:rPr lang="en-US" b="0" i="1" smtClean="0">
                            <a:latin typeface="Cambria Math"/>
                          </a:rPr>
                          <m:t>&amp;=&amp;1</m:t>
                        </m:r>
                      </m:e>
                    </m:eqArr>
                    <m:r>
                      <a:rPr lang="en-US" b="0" i="1" smtClean="0">
                        <a:latin typeface="Cambria Math"/>
                      </a:rPr>
                      <m:t> </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49424"/>
                <a:ext cx="4114800" cy="4325112"/>
              </a:xfrm>
              <a:blipFill rotWithShape="1">
                <a:blip r:embed="rId3"/>
                <a:stretch>
                  <a:fillRect t="-1408"/>
                </a:stretch>
              </a:blipFill>
            </p:spPr>
            <p:txBody>
              <a:bodyPr/>
              <a:lstStyle/>
              <a:p>
                <a:r>
                  <a:rPr lang="en-US">
                    <a:noFill/>
                  </a:rPr>
                  <a:t> </a:t>
                </a:r>
              </a:p>
            </p:txBody>
          </p:sp>
        </mc:Fallback>
      </mc:AlternateContent>
      <p:pic>
        <p:nvPicPr>
          <p:cNvPr id="6" name="Picture 5" descr="Graph (-5 to 5).jpg"/>
          <p:cNvPicPr>
            <a:picLocks noChangeAspect="1"/>
          </p:cNvPicPr>
          <p:nvPr/>
        </p:nvPicPr>
        <p:blipFill>
          <a:blip r:embed="rId4" cstate="print"/>
          <a:stretch>
            <a:fillRect/>
          </a:stretch>
        </p:blipFill>
        <p:spPr>
          <a:xfrm>
            <a:off x="4953000" y="971550"/>
            <a:ext cx="4274085" cy="4274085"/>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Check by multiplying the two matrices</a:t>
                </a:r>
              </a:p>
              <a:p>
                <a:pPr marL="0" indent="0">
                  <a:buNone/>
                </a:pPr>
                <a14:m>
                  <m:oMathPara xmlns:m="http://schemas.openxmlformats.org/officeDocument/2006/math">
                    <m:oMathParaPr>
                      <m:jc m:val="left"/>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−1</m:t>
                                </m:r>
                              </m:e>
                            </m:mr>
                            <m:mr>
                              <m:e>
                                <m:r>
                                  <a:rPr lang="en-US" b="0" i="1" smtClean="0">
                                    <a:latin typeface="Cambria Math"/>
                                  </a:rPr>
                                  <m:t>4</m:t>
                                </m:r>
                              </m:e>
                              <m:e>
                                <m:r>
                                  <a:rPr lang="en-US" b="0" i="1" smtClean="0">
                                    <a:latin typeface="Cambria Math"/>
                                  </a:rPr>
                                  <m:t>0</m:t>
                                </m:r>
                              </m:e>
                            </m:mr>
                          </m:m>
                        </m:e>
                      </m:d>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0</m:t>
                                </m:r>
                              </m:e>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m:t>
                                    </m:r>
                                  </m:den>
                                </m:f>
                              </m:e>
                            </m:mr>
                            <m:mr>
                              <m:e>
                                <m:r>
                                  <a:rPr lang="en-US" b="0" i="1" smtClean="0">
                                    <a:latin typeface="Cambria Math"/>
                                  </a:rPr>
                                  <m:t>−1</m:t>
                                </m:r>
                              </m:e>
                              <m:e>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458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0150"/>
                <a:ext cx="8229600" cy="3771900"/>
              </a:xfrm>
            </p:spPr>
            <p:txBody>
              <a:bodyPr>
                <a:normAutofit fontScale="77500" lnSpcReduction="20000"/>
              </a:bodyPr>
              <a:lstStyle/>
              <a:p>
                <a:r>
                  <a:rPr lang="en-US" dirty="0" smtClean="0"/>
                  <a:t>Solve a matrix equation</a:t>
                </a:r>
              </a:p>
              <a:p>
                <a:pPr lvl="1"/>
                <a:r>
                  <a:rPr lang="en-US" dirty="0" smtClean="0"/>
                  <a:t>AX = B</a:t>
                </a:r>
              </a:p>
              <a:p>
                <a:pPr lvl="1"/>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−3</m:t>
                              </m:r>
                            </m:e>
                            <m:e>
                              <m:r>
                                <a:rPr lang="en-US" b="0" i="1" smtClean="0">
                                  <a:latin typeface="Cambria Math"/>
                                </a:rPr>
                                <m:t>4</m:t>
                              </m:r>
                            </m:e>
                          </m:mr>
                          <m:mr>
                            <m:e>
                              <m:r>
                                <a:rPr lang="en-US" b="0" i="1" smtClean="0">
                                  <a:latin typeface="Cambria Math"/>
                                </a:rPr>
                                <m:t>5</m:t>
                              </m:r>
                            </m:e>
                            <m:e>
                              <m:r>
                                <a:rPr lang="en-US" b="0" i="1" smtClean="0">
                                  <a:latin typeface="Cambria Math"/>
                                </a:rPr>
                                <m:t>−7</m:t>
                              </m:r>
                            </m:e>
                          </m:mr>
                        </m:m>
                      </m:e>
                    </m:d>
                    <m:r>
                      <a:rPr lang="en-US" b="0" i="1" smtClean="0">
                        <a:latin typeface="Cambria Math"/>
                      </a:rPr>
                      <m:t>𝑋</m:t>
                    </m:r>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3</m:t>
                              </m:r>
                            </m:e>
                            <m:e>
                              <m:r>
                                <a:rPr lang="en-US" b="0" i="1" smtClean="0">
                                  <a:latin typeface="Cambria Math"/>
                                </a:rPr>
                                <m:t>8</m:t>
                              </m:r>
                            </m:e>
                          </m:mr>
                          <m:mr>
                            <m:e>
                              <m:r>
                                <a:rPr lang="en-US" b="0" i="1" smtClean="0">
                                  <a:latin typeface="Cambria Math"/>
                                </a:rPr>
                                <m:t>2</m:t>
                              </m:r>
                            </m:e>
                            <m:e>
                              <m:r>
                                <a:rPr lang="en-US" b="0" i="1" smtClean="0">
                                  <a:latin typeface="Cambria Math"/>
                                </a:rPr>
                                <m:t>−2</m:t>
                              </m:r>
                            </m:e>
                          </m:mr>
                        </m:m>
                      </m:e>
                    </m:d>
                  </m:oMath>
                </a14:m>
                <a:endParaRPr lang="en-US" dirty="0" smtClean="0"/>
              </a:p>
              <a:p>
                <a:pPr lvl="1"/>
                <a:endParaRPr lang="en-US" dirty="0" smtClean="0"/>
              </a:p>
              <a:p>
                <a:r>
                  <a:rPr lang="en-US" dirty="0" smtClean="0"/>
                  <a:t>Find A</a:t>
                </a:r>
                <a:r>
                  <a:rPr lang="en-US" baseline="30000" dirty="0" smtClean="0"/>
                  <a:t>-1</a:t>
                </a:r>
                <a:endParaRPr lang="en-US" dirty="0" smtClean="0"/>
              </a:p>
              <a:p>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−3</m:t>
                                  </m:r>
                                </m:e>
                                <m:e>
                                  <m:r>
                                    <a:rPr lang="en-US" b="0" i="1" smtClean="0">
                                      <a:latin typeface="Cambria Math"/>
                                    </a:rPr>
                                    <m:t>4</m:t>
                                  </m:r>
                                </m:e>
                              </m:mr>
                              <m:mr>
                                <m:e>
                                  <m:r>
                                    <a:rPr lang="en-US" b="0" i="1" smtClean="0">
                                      <a:latin typeface="Cambria Math"/>
                                    </a:rPr>
                                    <m:t>5</m:t>
                                  </m:r>
                                </m:e>
                                <m:e>
                                  <m:r>
                                    <a:rPr lang="en-US" b="0" i="1" smtClean="0">
                                      <a:latin typeface="Cambria Math"/>
                                    </a:rPr>
                                    <m:t>−7</m:t>
                                  </m:r>
                                </m:e>
                              </m:mr>
                            </m:m>
                          </m:e>
                        </m:d>
                      </m:e>
                      <m:sup>
                        <m:r>
                          <a:rPr lang="en-US" b="0" i="1" smtClean="0">
                            <a:latin typeface="Cambria Math"/>
                          </a:rPr>
                          <m:t>−1</m:t>
                        </m:r>
                      </m:sup>
                    </m:s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−5</m:t>
                        </m:r>
                        <m:d>
                          <m:dPr>
                            <m:ctrlPr>
                              <a:rPr lang="en-US" b="0" i="1" smtClean="0">
                                <a:latin typeface="Cambria Math" panose="02040503050406030204" pitchFamily="18" charset="0"/>
                              </a:rPr>
                            </m:ctrlPr>
                          </m:dPr>
                          <m:e>
                            <m:r>
                              <a:rPr lang="en-US" b="0" i="1" smtClean="0">
                                <a:latin typeface="Cambria Math"/>
                              </a:rPr>
                              <m:t>4</m:t>
                            </m:r>
                          </m:e>
                        </m:d>
                      </m:den>
                    </m:f>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−7</m:t>
                              </m:r>
                            </m:e>
                            <m:e>
                              <m:r>
                                <a:rPr lang="en-US" b="0" i="1" smtClean="0">
                                  <a:latin typeface="Cambria Math"/>
                                </a:rPr>
                                <m:t>−4</m:t>
                              </m:r>
                            </m:e>
                          </m:mr>
                          <m:mr>
                            <m:e>
                              <m:r>
                                <a:rPr lang="en-US" b="0" i="1" smtClean="0">
                                  <a:latin typeface="Cambria Math"/>
                                </a:rPr>
                                <m:t>−5</m:t>
                              </m:r>
                            </m:e>
                            <m:e>
                              <m:r>
                                <a:rPr lang="en-US" b="0" i="1" smtClean="0">
                                  <a:latin typeface="Cambria Math"/>
                                </a:rPr>
                                <m:t>−3</m:t>
                              </m:r>
                            </m:e>
                          </m:mr>
                        </m:m>
                      </m:e>
                    </m:d>
                  </m:oMath>
                </a14:m>
                <a:endParaRPr lang="en-US" b="0" dirty="0" smtClean="0"/>
              </a:p>
              <a:p>
                <a:r>
                  <a:rPr lang="en-US" dirty="0" smtClean="0"/>
                  <a:t>                 </a:t>
                </a:r>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den>
                    </m:f>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−7</m:t>
                              </m:r>
                            </m:e>
                            <m:e>
                              <m:r>
                                <a:rPr lang="en-US" b="0" i="1" smtClean="0">
                                  <a:latin typeface="Cambria Math"/>
                                </a:rPr>
                                <m:t>−4</m:t>
                              </m:r>
                            </m:e>
                          </m:mr>
                          <m:mr>
                            <m:e>
                              <m:r>
                                <a:rPr lang="en-US" b="0" i="1" smtClean="0">
                                  <a:latin typeface="Cambria Math"/>
                                </a:rPr>
                                <m:t>−5</m:t>
                              </m:r>
                            </m:e>
                            <m:e>
                              <m:r>
                                <a:rPr lang="en-US" b="0" i="1" smtClean="0">
                                  <a:latin typeface="Cambria Math"/>
                                </a:rPr>
                                <m:t>−3</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3"/>
                <a:stretch>
                  <a:fillRect l="-3630" t="-5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62601" y="4286250"/>
                <a:ext cx="3253518" cy="911724"/>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solidFill>
                                <a:schemeClr val="bg1"/>
                              </a:solidFill>
                              <a:effectLst>
                                <a:glow rad="228600">
                                  <a:schemeClr val="accent5">
                                    <a:satMod val="175000"/>
                                    <a:alpha val="40000"/>
                                  </a:schemeClr>
                                </a:glow>
                              </a:effectLst>
                              <a:latin typeface="Cambria Math" panose="02040503050406030204" pitchFamily="18" charset="0"/>
                            </a:rPr>
                          </m:ctrlPr>
                        </m:sSupPr>
                        <m:e>
                          <m:r>
                            <a:rPr lang="en-US" sz="3200" b="0" i="1" smtClean="0">
                              <a:solidFill>
                                <a:schemeClr val="bg1"/>
                              </a:solidFill>
                              <a:effectLst>
                                <a:glow rad="228600">
                                  <a:schemeClr val="accent5">
                                    <a:satMod val="175000"/>
                                    <a:alpha val="40000"/>
                                  </a:schemeClr>
                                </a:glow>
                              </a:effectLst>
                              <a:latin typeface="Cambria Math"/>
                            </a:rPr>
                            <m:t>𝐴</m:t>
                          </m:r>
                        </m:e>
                        <m:sup>
                          <m:r>
                            <a:rPr lang="en-US" sz="3200" b="0" i="1" smtClean="0">
                              <a:solidFill>
                                <a:schemeClr val="bg1"/>
                              </a:solidFill>
                              <a:effectLst>
                                <a:glow rad="228600">
                                  <a:schemeClr val="accent5">
                                    <a:satMod val="175000"/>
                                    <a:alpha val="40000"/>
                                  </a:schemeClr>
                                </a:glow>
                              </a:effectLst>
                              <a:latin typeface="Cambria Math"/>
                            </a:rPr>
                            <m:t>−1</m:t>
                          </m:r>
                        </m:sup>
                      </m:sSup>
                      <m:r>
                        <a:rPr lang="en-US" sz="3200" b="0" i="1" smtClean="0">
                          <a:solidFill>
                            <a:schemeClr val="bg1"/>
                          </a:solidFill>
                          <a:effectLst>
                            <a:glow rad="228600">
                              <a:schemeClr val="accent5">
                                <a:satMod val="175000"/>
                                <a:alpha val="40000"/>
                              </a:schemeClr>
                            </a:glow>
                          </a:effectLst>
                          <a:latin typeface="Cambria Math"/>
                        </a:rPr>
                        <m:t>=</m:t>
                      </m:r>
                      <m:d>
                        <m:dPr>
                          <m:begChr m:val="["/>
                          <m:endChr m:val="]"/>
                          <m:ctrlPr>
                            <a:rPr lang="en-US" sz="32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32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3200" b="0" i="1" smtClean="0">
                                    <a:solidFill>
                                      <a:schemeClr val="bg1"/>
                                    </a:solidFill>
                                    <a:effectLst>
                                      <a:glow rad="228600">
                                        <a:schemeClr val="accent5">
                                          <a:satMod val="175000"/>
                                          <a:alpha val="40000"/>
                                        </a:schemeClr>
                                      </a:glow>
                                    </a:effectLst>
                                    <a:latin typeface="Cambria Math"/>
                                  </a:rPr>
                                  <m:t>−7</m:t>
                                </m:r>
                              </m:e>
                              <m:e>
                                <m:r>
                                  <a:rPr lang="en-US" sz="3200" b="0" i="1" smtClean="0">
                                    <a:solidFill>
                                      <a:schemeClr val="bg1"/>
                                    </a:solidFill>
                                    <a:effectLst>
                                      <a:glow rad="228600">
                                        <a:schemeClr val="accent5">
                                          <a:satMod val="175000"/>
                                          <a:alpha val="40000"/>
                                        </a:schemeClr>
                                      </a:glow>
                                    </a:effectLst>
                                    <a:latin typeface="Cambria Math"/>
                                  </a:rPr>
                                  <m:t>−4</m:t>
                                </m:r>
                              </m:e>
                            </m:mr>
                            <m:mr>
                              <m:e>
                                <m:r>
                                  <a:rPr lang="en-US" sz="3200" b="0" i="1" smtClean="0">
                                    <a:solidFill>
                                      <a:schemeClr val="bg1"/>
                                    </a:solidFill>
                                    <a:effectLst>
                                      <a:glow rad="228600">
                                        <a:schemeClr val="accent5">
                                          <a:satMod val="175000"/>
                                          <a:alpha val="40000"/>
                                        </a:schemeClr>
                                      </a:glow>
                                    </a:effectLst>
                                    <a:latin typeface="Cambria Math"/>
                                  </a:rPr>
                                  <m:t>−5</m:t>
                                </m:r>
                              </m:e>
                              <m:e>
                                <m:r>
                                  <a:rPr lang="en-US" sz="3200" b="0" i="1" smtClean="0">
                                    <a:solidFill>
                                      <a:schemeClr val="bg1"/>
                                    </a:solidFill>
                                    <a:effectLst>
                                      <a:glow rad="228600">
                                        <a:schemeClr val="accent5">
                                          <a:satMod val="175000"/>
                                          <a:alpha val="40000"/>
                                        </a:schemeClr>
                                      </a:glow>
                                    </a:effectLst>
                                    <a:latin typeface="Cambria Math"/>
                                  </a:rPr>
                                  <m:t>−3</m:t>
                                </m:r>
                              </m:e>
                            </m:mr>
                          </m:m>
                        </m:e>
                      </m:d>
                    </m:oMath>
                  </m:oMathPara>
                </a14:m>
                <a:endParaRPr lang="en-US" sz="1600" dirty="0">
                  <a:solidFill>
                    <a:schemeClr val="bg1"/>
                  </a:solidFill>
                  <a:effectLst>
                    <a:glow rad="228600">
                      <a:schemeClr val="accent5">
                        <a:satMod val="175000"/>
                        <a:alpha val="40000"/>
                      </a:schemeClr>
                    </a:glo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5562600" y="5715000"/>
                <a:ext cx="3253519" cy="911724"/>
              </a:xfrm>
              <a:prstGeom prst="rect">
                <a:avLst/>
              </a:prstGeom>
              <a:blipFill rotWithShape="1">
                <a:blip r:embed="rId4"/>
                <a:stretch>
                  <a:fillRect l="-1676" t="-11111" b="-15033"/>
                </a:stretch>
              </a:blipFill>
              <a:ln>
                <a:solidFill>
                  <a:schemeClr val="accent6">
                    <a:lumMod val="50000"/>
                  </a:schemeClr>
                </a:solid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p:cNvSpPr txBox="1"/>
              <p:nvPr/>
            </p:nvSpPr>
            <p:spPr>
              <a:xfrm>
                <a:off x="5170564" y="2429130"/>
                <a:ext cx="28880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−7</m:t>
                      </m:r>
                      <m:d>
                        <m:d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r>
                            <a:rPr lang="en-US" sz="2800" b="0" i="1" smtClean="0">
                              <a:solidFill>
                                <a:schemeClr val="bg1"/>
                              </a:solidFill>
                              <a:effectLst>
                                <a:glow rad="228600">
                                  <a:schemeClr val="accent5">
                                    <a:satMod val="175000"/>
                                    <a:alpha val="40000"/>
                                  </a:schemeClr>
                                </a:glow>
                              </a:effectLst>
                              <a:latin typeface="Cambria Math"/>
                            </a:rPr>
                            <m:t>8</m:t>
                          </m:r>
                        </m:e>
                      </m:d>
                      <m:r>
                        <a:rPr lang="en-US" sz="2800" b="0" i="1" smtClean="0">
                          <a:solidFill>
                            <a:schemeClr val="bg1"/>
                          </a:solidFill>
                          <a:effectLst>
                            <a:glow rad="228600">
                              <a:schemeClr val="accent5">
                                <a:satMod val="175000"/>
                                <a:alpha val="40000"/>
                              </a:schemeClr>
                            </a:glow>
                          </a:effectLst>
                          <a:latin typeface="Cambria Math"/>
                        </a:rPr>
                        <m:t>+−4(−2)</m:t>
                      </m:r>
                    </m:oMath>
                  </m:oMathPara>
                </a14:m>
                <a:endParaRPr lang="en-US" sz="1600" dirty="0">
                  <a:effectLst>
                    <a:glow rad="228600">
                      <a:schemeClr val="accent5">
                        <a:satMod val="175000"/>
                        <a:alpha val="40000"/>
                      </a:schemeClr>
                    </a:glow>
                  </a:effectLs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170564" y="2429130"/>
                <a:ext cx="2888034" cy="523220"/>
              </a:xfrm>
              <a:prstGeom prst="rect">
                <a:avLst/>
              </a:prstGeom>
              <a:blipFill rotWithShape="1">
                <a:blip r:embed="rId3"/>
                <a:stretch>
                  <a:fillRect b="-10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48698" y="2429131"/>
                <a:ext cx="262033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−7</m:t>
                      </m:r>
                      <m:d>
                        <m:d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r>
                            <a:rPr lang="en-US" sz="2800" b="0" i="1" smtClean="0">
                              <a:solidFill>
                                <a:schemeClr val="bg1"/>
                              </a:solidFill>
                              <a:effectLst>
                                <a:glow rad="228600">
                                  <a:schemeClr val="accent5">
                                    <a:satMod val="175000"/>
                                    <a:alpha val="40000"/>
                                  </a:schemeClr>
                                </a:glow>
                              </a:effectLst>
                              <a:latin typeface="Cambria Math"/>
                            </a:rPr>
                            <m:t>3</m:t>
                          </m:r>
                        </m:e>
                      </m:d>
                      <m:r>
                        <a:rPr lang="en-US" sz="2800" b="0" i="1" smtClean="0">
                          <a:solidFill>
                            <a:schemeClr val="bg1"/>
                          </a:solidFill>
                          <a:effectLst>
                            <a:glow rad="228600">
                              <a:schemeClr val="accent5">
                                <a:satMod val="175000"/>
                                <a:alpha val="40000"/>
                              </a:schemeClr>
                            </a:glow>
                          </a:effectLst>
                          <a:latin typeface="Cambria Math"/>
                        </a:rPr>
                        <m:t>+−4(2)</m:t>
                      </m:r>
                    </m:oMath>
                  </m:oMathPara>
                </a14:m>
                <a:endParaRPr lang="en-US" sz="1600" dirty="0">
                  <a:effectLst>
                    <a:glow rad="228600">
                      <a:schemeClr val="accent5">
                        <a:satMod val="175000"/>
                        <a:alpha val="40000"/>
                      </a:schemeClr>
                    </a:glo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048698" y="2429131"/>
                <a:ext cx="2620333" cy="523220"/>
              </a:xfrm>
              <a:prstGeom prst="rect">
                <a:avLst/>
              </a:prstGeom>
              <a:blipFill rotWithShape="1">
                <a:blip r:embed="rId4"/>
                <a:stretch>
                  <a:fillRect b="-10465"/>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A</a:t>
                </a:r>
                <a:r>
                  <a:rPr lang="en-US" sz="2800" baseline="30000" dirty="0" smtClean="0"/>
                  <a:t>-1</a:t>
                </a:r>
                <a:r>
                  <a:rPr lang="en-US" sz="2800" dirty="0" smtClean="0"/>
                  <a:t>AX = A</a:t>
                </a:r>
                <a:r>
                  <a:rPr lang="en-US" sz="2800" baseline="30000" dirty="0" smtClean="0"/>
                  <a:t>-1</a:t>
                </a:r>
                <a:r>
                  <a:rPr lang="en-US" sz="2800" dirty="0" smtClean="0"/>
                  <a:t>B</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800" b="0" i="1" smtClean="0">
                              <a:solidFill>
                                <a:schemeClr val="accent3">
                                  <a:lumMod val="60000"/>
                                  <a:lumOff val="40000"/>
                                </a:schemeClr>
                              </a:solidFill>
                              <a:latin typeface="Cambria Math" panose="02040503050406030204" pitchFamily="18" charset="0"/>
                            </a:rPr>
                          </m:ctrlPr>
                        </m:dPr>
                        <m:e>
                          <m:m>
                            <m:mPr>
                              <m:plcHide m:val="on"/>
                              <m:mcs>
                                <m:mc>
                                  <m:mcPr>
                                    <m:count m:val="2"/>
                                    <m:mcJc m:val="center"/>
                                  </m:mcPr>
                                </m:mc>
                              </m:mcs>
                              <m:ctrlPr>
                                <a:rPr lang="en-US" sz="2800" b="0" i="1" smtClean="0">
                                  <a:solidFill>
                                    <a:schemeClr val="accent3">
                                      <a:lumMod val="60000"/>
                                      <a:lumOff val="40000"/>
                                    </a:schemeClr>
                                  </a:solidFill>
                                  <a:latin typeface="Cambria Math" panose="02040503050406030204" pitchFamily="18" charset="0"/>
                                </a:rPr>
                              </m:ctrlPr>
                            </m:mPr>
                            <m:mr>
                              <m:e>
                                <m:r>
                                  <a:rPr lang="en-US" sz="2800" b="0" i="1" smtClean="0">
                                    <a:solidFill>
                                      <a:schemeClr val="accent3">
                                        <a:lumMod val="60000"/>
                                        <a:lumOff val="40000"/>
                                      </a:schemeClr>
                                    </a:solidFill>
                                    <a:latin typeface="Cambria Math"/>
                                  </a:rPr>
                                  <m:t>−7</m:t>
                                </m:r>
                              </m:e>
                              <m:e>
                                <m:r>
                                  <a:rPr lang="en-US" sz="2800" b="0" i="1" smtClean="0">
                                    <a:solidFill>
                                      <a:schemeClr val="accent3">
                                        <a:lumMod val="60000"/>
                                        <a:lumOff val="40000"/>
                                      </a:schemeClr>
                                    </a:solidFill>
                                    <a:latin typeface="Cambria Math"/>
                                  </a:rPr>
                                  <m:t>−4</m:t>
                                </m:r>
                              </m:e>
                            </m:mr>
                            <m:mr>
                              <m:e>
                                <m:r>
                                  <a:rPr lang="en-US" sz="2800" b="0" i="1" smtClean="0">
                                    <a:solidFill>
                                      <a:schemeClr val="accent3">
                                        <a:lumMod val="60000"/>
                                        <a:lumOff val="40000"/>
                                      </a:schemeClr>
                                    </a:solidFill>
                                    <a:latin typeface="Cambria Math"/>
                                  </a:rPr>
                                  <m:t>−5</m:t>
                                </m:r>
                              </m:e>
                              <m:e>
                                <m:r>
                                  <a:rPr lang="en-US" sz="2800" b="0" i="1" smtClean="0">
                                    <a:solidFill>
                                      <a:schemeClr val="accent3">
                                        <a:lumMod val="60000"/>
                                        <a:lumOff val="40000"/>
                                      </a:schemeClr>
                                    </a:solidFill>
                                    <a:latin typeface="Cambria Math"/>
                                  </a:rPr>
                                  <m:t>−3</m:t>
                                </m:r>
                              </m:e>
                            </m:mr>
                          </m:m>
                        </m:e>
                      </m:d>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latin typeface="Cambria Math"/>
                                  </a:rPr>
                                  <m:t>−3</m:t>
                                </m:r>
                              </m:e>
                              <m:e>
                                <m:r>
                                  <a:rPr lang="en-US" sz="2800" b="0" i="1" smtClean="0">
                                    <a:latin typeface="Cambria Math"/>
                                  </a:rPr>
                                  <m:t>4</m:t>
                                </m:r>
                              </m:e>
                            </m:mr>
                            <m:mr>
                              <m:e>
                                <m:r>
                                  <a:rPr lang="en-US" sz="2800" b="0" i="1" smtClean="0">
                                    <a:latin typeface="Cambria Math"/>
                                  </a:rPr>
                                  <m:t>5</m:t>
                                </m:r>
                              </m:e>
                              <m:e>
                                <m:r>
                                  <a:rPr lang="en-US" sz="2800" b="0" i="1" smtClean="0">
                                    <a:latin typeface="Cambria Math"/>
                                  </a:rPr>
                                  <m:t>−7</m:t>
                                </m:r>
                              </m:e>
                            </m:mr>
                          </m:m>
                        </m:e>
                      </m:d>
                      <m:r>
                        <a:rPr lang="en-US" sz="2800" b="0" i="1" smtClean="0">
                          <a:latin typeface="Cambria Math"/>
                        </a:rPr>
                        <m:t>𝑋</m:t>
                      </m:r>
                      <m:r>
                        <a:rPr lang="en-US" sz="2800" b="0" i="1" smtClean="0">
                          <a:latin typeface="Cambria Math"/>
                        </a:rPr>
                        <m:t>=</m:t>
                      </m:r>
                      <m:d>
                        <m:dPr>
                          <m:begChr m:val="["/>
                          <m:endChr m:val="]"/>
                          <m:ctrlPr>
                            <a:rPr lang="en-US" sz="2800" b="0" i="1" smtClean="0">
                              <a:solidFill>
                                <a:schemeClr val="accent3">
                                  <a:lumMod val="60000"/>
                                  <a:lumOff val="40000"/>
                                </a:schemeClr>
                              </a:solidFill>
                              <a:latin typeface="Cambria Math" panose="02040503050406030204" pitchFamily="18" charset="0"/>
                            </a:rPr>
                          </m:ctrlPr>
                        </m:dPr>
                        <m:e>
                          <m:m>
                            <m:mPr>
                              <m:plcHide m:val="on"/>
                              <m:mcs>
                                <m:mc>
                                  <m:mcPr>
                                    <m:count m:val="2"/>
                                    <m:mcJc m:val="center"/>
                                  </m:mcPr>
                                </m:mc>
                              </m:mcs>
                              <m:ctrlPr>
                                <a:rPr lang="en-US" sz="2800" b="0" i="1" smtClean="0">
                                  <a:solidFill>
                                    <a:schemeClr val="accent3">
                                      <a:lumMod val="60000"/>
                                      <a:lumOff val="40000"/>
                                    </a:schemeClr>
                                  </a:solidFill>
                                  <a:latin typeface="Cambria Math" panose="02040503050406030204" pitchFamily="18" charset="0"/>
                                </a:rPr>
                              </m:ctrlPr>
                            </m:mPr>
                            <m:mr>
                              <m:e>
                                <m:r>
                                  <a:rPr lang="en-US" sz="2800" b="0" i="1" smtClean="0">
                                    <a:solidFill>
                                      <a:schemeClr val="accent3">
                                        <a:lumMod val="60000"/>
                                        <a:lumOff val="40000"/>
                                      </a:schemeClr>
                                    </a:solidFill>
                                    <a:latin typeface="Cambria Math"/>
                                  </a:rPr>
                                  <m:t>−7</m:t>
                                </m:r>
                              </m:e>
                              <m:e>
                                <m:r>
                                  <a:rPr lang="en-US" sz="2800" b="0" i="1" smtClean="0">
                                    <a:solidFill>
                                      <a:schemeClr val="accent3">
                                        <a:lumMod val="60000"/>
                                        <a:lumOff val="40000"/>
                                      </a:schemeClr>
                                    </a:solidFill>
                                    <a:latin typeface="Cambria Math"/>
                                  </a:rPr>
                                  <m:t>−4</m:t>
                                </m:r>
                              </m:e>
                            </m:mr>
                            <m:mr>
                              <m:e>
                                <m:r>
                                  <a:rPr lang="en-US" sz="2800" b="0" i="1" smtClean="0">
                                    <a:solidFill>
                                      <a:schemeClr val="accent3">
                                        <a:lumMod val="60000"/>
                                        <a:lumOff val="40000"/>
                                      </a:schemeClr>
                                    </a:solidFill>
                                    <a:latin typeface="Cambria Math"/>
                                  </a:rPr>
                                  <m:t>−5</m:t>
                                </m:r>
                              </m:e>
                              <m:e>
                                <m:r>
                                  <a:rPr lang="en-US" sz="2800" b="0" i="1" smtClean="0">
                                    <a:solidFill>
                                      <a:schemeClr val="accent3">
                                        <a:lumMod val="60000"/>
                                        <a:lumOff val="40000"/>
                                      </a:schemeClr>
                                    </a:solidFill>
                                    <a:latin typeface="Cambria Math"/>
                                  </a:rPr>
                                  <m:t>−3</m:t>
                                </m:r>
                              </m:e>
                            </m:mr>
                          </m:m>
                        </m:e>
                      </m:d>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latin typeface="Cambria Math"/>
                                  </a:rPr>
                                  <m:t>3</m:t>
                                </m:r>
                              </m:e>
                              <m:e>
                                <m:r>
                                  <a:rPr lang="en-US" sz="2800" b="0" i="1" smtClean="0">
                                    <a:latin typeface="Cambria Math"/>
                                  </a:rPr>
                                  <m:t>8</m:t>
                                </m:r>
                              </m:e>
                            </m:mr>
                            <m:mr>
                              <m:e>
                                <m:r>
                                  <a:rPr lang="en-US" sz="2800" b="0" i="1" smtClean="0">
                                    <a:latin typeface="Cambria Math"/>
                                  </a:rPr>
                                  <m:t>2</m:t>
                                </m:r>
                              </m:e>
                              <m:e>
                                <m:r>
                                  <a:rPr lang="en-US" sz="2800" b="0" i="1" smtClean="0">
                                    <a:latin typeface="Cambria Math"/>
                                  </a:rPr>
                                  <m:t>−2</m:t>
                                </m:r>
                              </m:e>
                            </m:mr>
                          </m:m>
                        </m:e>
                      </m:d>
                      <m:r>
                        <a:rPr lang="en-US" sz="2800" b="0" i="1" smtClean="0">
                          <a:latin typeface="Cambria Math"/>
                        </a:rPr>
                        <m:t> </m:t>
                      </m:r>
                    </m:oMath>
                  </m:oMathPara>
                </a14:m>
                <a:endParaRPr lang="en-US" sz="2800" dirty="0" smtClean="0"/>
              </a:p>
              <a:p>
                <a:pPr marL="0" indent="0">
                  <a:buNone/>
                </a:pPr>
                <a:endParaRPr lang="en-US" sz="2800" b="0" i="1" dirty="0" smtClean="0">
                  <a:solidFill>
                    <a:schemeClr val="accent3">
                      <a:lumMod val="60000"/>
                      <a:lumOff val="40000"/>
                    </a:schemeClr>
                  </a:solidFill>
                  <a:latin typeface="Cambria Math"/>
                </a:endParaRPr>
              </a:p>
              <a:p>
                <a:pPr marL="0" indent="0">
                  <a:buNone/>
                </a:pPr>
                <a14:m>
                  <m:oMathPara xmlns:m="http://schemas.openxmlformats.org/officeDocument/2006/math">
                    <m:oMathParaPr>
                      <m:jc m:val="left"/>
                    </m:oMathParaPr>
                    <m:oMath xmlns:m="http://schemas.openxmlformats.org/officeDocument/2006/math">
                      <m:r>
                        <a:rPr lang="en-US" sz="2800" b="0" i="1" smtClean="0">
                          <a:solidFill>
                            <a:schemeClr val="accent3">
                              <a:lumMod val="60000"/>
                              <a:lumOff val="40000"/>
                            </a:schemeClr>
                          </a:solidFill>
                          <a:latin typeface="Cambria Math"/>
                        </a:rPr>
                        <m:t>𝐼</m:t>
                      </m:r>
                      <m:r>
                        <a:rPr lang="en-US" sz="2800" b="0" i="1" smtClean="0">
                          <a:latin typeface="Cambria Math"/>
                        </a:rPr>
                        <m:t>⋅</m:t>
                      </m:r>
                      <m:r>
                        <a:rPr lang="en-US" sz="2800" b="0" i="1" smtClean="0">
                          <a:latin typeface="Cambria Math"/>
                        </a:rPr>
                        <m:t>𝑋</m:t>
                      </m:r>
                      <m:r>
                        <a:rPr lang="en-US" sz="2800" b="0" i="1" smtClean="0">
                          <a:latin typeface="Cambria Math"/>
                        </a:rPr>
                        <m:t>=</m:t>
                      </m:r>
                    </m:oMath>
                  </m:oMathPara>
                </a14:m>
                <a:endParaRPr lang="en-US" sz="28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2667" t="-5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87790" y="2286000"/>
                <a:ext cx="609141" cy="1462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40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4000" b="0" i="1" smtClean="0">
                                    <a:solidFill>
                                      <a:schemeClr val="bg1"/>
                                    </a:solidFill>
                                    <a:effectLst>
                                      <a:glow rad="228600">
                                        <a:schemeClr val="accent5">
                                          <a:satMod val="175000"/>
                                          <a:alpha val="40000"/>
                                        </a:schemeClr>
                                      </a:glow>
                                    </a:effectLst>
                                    <a:latin typeface="Cambria Math"/>
                                  </a:rPr>
                                  <m:t> </m:t>
                                </m:r>
                              </m:e>
                            </m:mr>
                            <m:mr>
                              <m:e>
                                <m:r>
                                  <a:rPr lang="en-US" sz="4000" b="0" i="1" smtClean="0">
                                    <a:solidFill>
                                      <a:schemeClr val="bg1"/>
                                    </a:solidFill>
                                    <a:effectLst>
                                      <a:glow rad="228600">
                                        <a:schemeClr val="accent5">
                                          <a:satMod val="175000"/>
                                          <a:alpha val="40000"/>
                                        </a:schemeClr>
                                      </a:glow>
                                    </a:effectLst>
                                    <a:latin typeface="Cambria Math"/>
                                  </a:rPr>
                                  <m:t> </m:t>
                                </m:r>
                              </m:e>
                            </m:mr>
                            <m:mr>
                              <m:e>
                                <m:r>
                                  <a:rPr lang="en-US" sz="4000" b="0" i="1" smtClean="0">
                                    <a:solidFill>
                                      <a:schemeClr val="bg1"/>
                                    </a:solidFill>
                                    <a:effectLst>
                                      <a:glow rad="228600">
                                        <a:schemeClr val="accent5">
                                          <a:satMod val="175000"/>
                                          <a:alpha val="40000"/>
                                        </a:schemeClr>
                                      </a:glow>
                                    </a:effectLst>
                                    <a:latin typeface="Cambria Math"/>
                                  </a:rPr>
                                  <m:t> </m:t>
                                </m:r>
                              </m:e>
                            </m:mr>
                          </m:m>
                        </m:e>
                      </m:d>
                    </m:oMath>
                  </m:oMathPara>
                </a14:m>
                <a:endParaRPr lang="en-US" sz="4000" dirty="0">
                  <a:solidFill>
                    <a:schemeClr val="bg1"/>
                  </a:solidFill>
                  <a:effectLst>
                    <a:glow rad="228600">
                      <a:schemeClr val="accent5">
                        <a:satMod val="175000"/>
                        <a:alpha val="40000"/>
                      </a:schemeClr>
                    </a:glow>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87790" y="2286000"/>
                <a:ext cx="609141" cy="1462132"/>
              </a:xfrm>
              <a:prstGeom prst="rect">
                <a:avLst/>
              </a:prstGeom>
              <a:blipFill rotWithShape="1">
                <a:blip r:embed="rId6"/>
                <a:stretch>
                  <a:fillRect l="-16000" t="-12500" r="-500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229600" y="2286000"/>
                <a:ext cx="609141" cy="1462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solidFill>
                                <a:schemeClr val="bg1"/>
                              </a:solidFill>
                              <a:effectLst>
                                <a:glow rad="228600">
                                  <a:schemeClr val="accent5">
                                    <a:satMod val="175000"/>
                                    <a:alpha val="40000"/>
                                  </a:schemeClr>
                                </a:glow>
                              </a:effectLst>
                              <a:latin typeface="Cambria Math" panose="02040503050406030204" pitchFamily="18" charset="0"/>
                            </a:rPr>
                          </m:ctrlPr>
                        </m:dPr>
                        <m:e>
                          <m:m>
                            <m:mPr>
                              <m:mcs>
                                <m:mc>
                                  <m:mcPr>
                                    <m:count m:val="1"/>
                                    <m:mcJc m:val="center"/>
                                  </m:mcPr>
                                </m:mc>
                              </m:mcs>
                              <m:ctrlPr>
                                <a:rPr lang="en-US" sz="4000" i="1" smtClean="0">
                                  <a:solidFill>
                                    <a:schemeClr val="bg1"/>
                                  </a:solidFill>
                                  <a:effectLst>
                                    <a:glow rad="228600">
                                      <a:schemeClr val="accent5">
                                        <a:satMod val="175000"/>
                                        <a:alpha val="40000"/>
                                      </a:schemeClr>
                                    </a:glow>
                                  </a:effectLst>
                                  <a:latin typeface="Cambria Math" panose="02040503050406030204" pitchFamily="18" charset="0"/>
                                </a:rPr>
                              </m:ctrlPr>
                            </m:mPr>
                            <m:mr>
                              <m:e>
                                <m:r>
                                  <m:rPr>
                                    <m:brk m:alnAt="7"/>
                                  </m:rPr>
                                  <a:rPr lang="en-US" sz="4000" b="0" i="1" smtClean="0">
                                    <a:solidFill>
                                      <a:schemeClr val="bg1"/>
                                    </a:solidFill>
                                    <a:effectLst>
                                      <a:glow rad="228600">
                                        <a:schemeClr val="accent5">
                                          <a:satMod val="175000"/>
                                          <a:alpha val="40000"/>
                                        </a:schemeClr>
                                      </a:glow>
                                    </a:effectLst>
                                    <a:latin typeface="Cambria Math"/>
                                  </a:rPr>
                                  <m:t> </m:t>
                                </m:r>
                              </m:e>
                            </m:mr>
                            <m:mr>
                              <m:e>
                                <m:r>
                                  <a:rPr lang="en-US" sz="4000" b="0" i="1" smtClean="0">
                                    <a:solidFill>
                                      <a:schemeClr val="bg1"/>
                                    </a:solidFill>
                                    <a:effectLst>
                                      <a:glow rad="228600">
                                        <a:schemeClr val="accent5">
                                          <a:satMod val="175000"/>
                                          <a:alpha val="40000"/>
                                        </a:schemeClr>
                                      </a:glow>
                                    </a:effectLst>
                                    <a:latin typeface="Cambria Math"/>
                                  </a:rPr>
                                  <m:t> </m:t>
                                </m:r>
                              </m:e>
                            </m:mr>
                            <m:mr>
                              <m:e>
                                <m:r>
                                  <a:rPr lang="en-US" sz="4000" b="0" i="1" smtClean="0">
                                    <a:solidFill>
                                      <a:schemeClr val="bg1"/>
                                    </a:solidFill>
                                    <a:effectLst>
                                      <a:glow rad="228600">
                                        <a:schemeClr val="accent5">
                                          <a:satMod val="175000"/>
                                          <a:alpha val="40000"/>
                                        </a:schemeClr>
                                      </a:glow>
                                    </a:effectLst>
                                    <a:latin typeface="Cambria Math"/>
                                  </a:rPr>
                                  <m:t> </m:t>
                                </m:r>
                              </m:e>
                            </m:mr>
                          </m:m>
                        </m:e>
                      </m:d>
                    </m:oMath>
                  </m:oMathPara>
                </a14:m>
                <a:endParaRPr lang="en-US" sz="4000" dirty="0">
                  <a:solidFill>
                    <a:schemeClr val="bg1"/>
                  </a:solidFill>
                  <a:effectLst>
                    <a:glow rad="228600">
                      <a:schemeClr val="accent5">
                        <a:satMod val="175000"/>
                        <a:alpha val="40000"/>
                      </a:schemeClr>
                    </a:glow>
                  </a:effectLs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229600" y="2286000"/>
                <a:ext cx="609141" cy="1462132"/>
              </a:xfrm>
              <a:prstGeom prst="rect">
                <a:avLst/>
              </a:prstGeom>
              <a:blipFill rotWithShape="1">
                <a:blip r:embed="rId7"/>
                <a:stretch>
                  <a:fillRect l="-5000" t="-12500" r="-1600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00850" y="3886200"/>
                <a:ext cx="2925095" cy="8107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𝑋</m:t>
                      </m:r>
                      <m:r>
                        <a:rPr lang="en-US" sz="2800" b="0" i="1" smtClean="0">
                          <a:solidFill>
                            <a:schemeClr val="bg1"/>
                          </a:solidFill>
                          <a:effectLst>
                            <a:glow rad="228600">
                              <a:schemeClr val="accent5">
                                <a:satMod val="175000"/>
                                <a:alpha val="40000"/>
                              </a:schemeClr>
                            </a:glow>
                          </a:effectLst>
                          <a:latin typeface="Cambria Math"/>
                        </a:rPr>
                        <m:t>=</m:t>
                      </m:r>
                      <m:d>
                        <m:dPr>
                          <m:begChr m:val="["/>
                          <m:endChr m:val="]"/>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m>
                            <m:mPr>
                              <m:plcHide m:val="on"/>
                              <m:mcs>
                                <m:mc>
                                  <m:mcPr>
                                    <m:count m:val="2"/>
                                    <m:mcJc m:val="center"/>
                                  </m:mcPr>
                                </m:mc>
                              </m:mcs>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mPr>
                            <m:mr>
                              <m:e>
                                <m:r>
                                  <a:rPr lang="en-US" sz="2800" b="0" i="1" smtClean="0">
                                    <a:solidFill>
                                      <a:schemeClr val="bg1"/>
                                    </a:solidFill>
                                    <a:effectLst>
                                      <a:glow rad="228600">
                                        <a:schemeClr val="accent5">
                                          <a:satMod val="175000"/>
                                          <a:alpha val="40000"/>
                                        </a:schemeClr>
                                      </a:glow>
                                    </a:effectLst>
                                    <a:latin typeface="Cambria Math"/>
                                  </a:rPr>
                                  <m:t>−29</m:t>
                                </m:r>
                              </m:e>
                              <m:e>
                                <m:r>
                                  <a:rPr lang="en-US" sz="2800" b="0" i="1" smtClean="0">
                                    <a:solidFill>
                                      <a:schemeClr val="bg1"/>
                                    </a:solidFill>
                                    <a:effectLst>
                                      <a:glow rad="228600">
                                        <a:schemeClr val="accent5">
                                          <a:satMod val="175000"/>
                                          <a:alpha val="40000"/>
                                        </a:schemeClr>
                                      </a:glow>
                                    </a:effectLst>
                                    <a:latin typeface="Cambria Math"/>
                                  </a:rPr>
                                  <m:t>−48</m:t>
                                </m:r>
                              </m:e>
                            </m:mr>
                            <m:mr>
                              <m:e>
                                <m:r>
                                  <a:rPr lang="en-US" sz="2800" b="0" i="1" smtClean="0">
                                    <a:solidFill>
                                      <a:schemeClr val="bg1"/>
                                    </a:solidFill>
                                    <a:effectLst>
                                      <a:glow rad="228600">
                                        <a:schemeClr val="accent5">
                                          <a:satMod val="175000"/>
                                          <a:alpha val="40000"/>
                                        </a:schemeClr>
                                      </a:glow>
                                    </a:effectLst>
                                    <a:latin typeface="Cambria Math"/>
                                  </a:rPr>
                                  <m:t>−21</m:t>
                                </m:r>
                              </m:e>
                              <m:e>
                                <m:r>
                                  <a:rPr lang="en-US" sz="2800" b="0" i="1" smtClean="0">
                                    <a:solidFill>
                                      <a:schemeClr val="bg1"/>
                                    </a:solidFill>
                                    <a:effectLst>
                                      <a:glow rad="228600">
                                        <a:schemeClr val="accent5">
                                          <a:satMod val="175000"/>
                                          <a:alpha val="40000"/>
                                        </a:schemeClr>
                                      </a:glow>
                                    </a:effectLst>
                                    <a:latin typeface="Cambria Math"/>
                                  </a:rPr>
                                  <m:t>−34</m:t>
                                </m:r>
                              </m:e>
                            </m:mr>
                          </m:m>
                        </m:e>
                      </m:d>
                    </m:oMath>
                  </m:oMathPara>
                </a14:m>
                <a:endParaRPr lang="en-US" sz="1600" dirty="0">
                  <a:effectLst>
                    <a:glow rad="228600">
                      <a:schemeClr val="accent5">
                        <a:satMod val="175000"/>
                        <a:alpha val="40000"/>
                      </a:schemeClr>
                    </a:glow>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00850" y="3886200"/>
                <a:ext cx="2925095" cy="810799"/>
              </a:xfrm>
              <a:prstGeom prst="rect">
                <a:avLst/>
              </a:prstGeom>
              <a:blipFill rotWithShape="1">
                <a:blip r:embed="rId8"/>
                <a:stretch>
                  <a:fillRect l="-1875" t="-12030" r="-417" b="-17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048698" y="2982012"/>
                <a:ext cx="262033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−5</m:t>
                      </m:r>
                      <m:d>
                        <m:d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r>
                            <a:rPr lang="en-US" sz="2800" b="0" i="1" smtClean="0">
                              <a:solidFill>
                                <a:schemeClr val="bg1"/>
                              </a:solidFill>
                              <a:effectLst>
                                <a:glow rad="228600">
                                  <a:schemeClr val="accent5">
                                    <a:satMod val="175000"/>
                                    <a:alpha val="40000"/>
                                  </a:schemeClr>
                                </a:glow>
                              </a:effectLst>
                              <a:latin typeface="Cambria Math"/>
                            </a:rPr>
                            <m:t>3</m:t>
                          </m:r>
                        </m:e>
                      </m:d>
                      <m:r>
                        <a:rPr lang="en-US" sz="2800" b="0" i="1" smtClean="0">
                          <a:solidFill>
                            <a:schemeClr val="bg1"/>
                          </a:solidFill>
                          <a:effectLst>
                            <a:glow rad="228600">
                              <a:schemeClr val="accent5">
                                <a:satMod val="175000"/>
                                <a:alpha val="40000"/>
                              </a:schemeClr>
                            </a:glow>
                          </a:effectLst>
                          <a:latin typeface="Cambria Math"/>
                        </a:rPr>
                        <m:t>+−3(2)</m:t>
                      </m:r>
                    </m:oMath>
                  </m:oMathPara>
                </a14:m>
                <a:endParaRPr lang="en-US" sz="1600" dirty="0">
                  <a:effectLst>
                    <a:glow rad="228600">
                      <a:schemeClr val="accent5">
                        <a:satMod val="175000"/>
                        <a:alpha val="40000"/>
                      </a:schemeClr>
                    </a:glow>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048698" y="2982012"/>
                <a:ext cx="2620333" cy="523220"/>
              </a:xfrm>
              <a:prstGeom prst="rect">
                <a:avLst/>
              </a:prstGeom>
              <a:blipFill rotWithShape="1">
                <a:blip r:embed="rId9"/>
                <a:stretch>
                  <a:fillRect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323650" y="2982012"/>
                <a:ext cx="28880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effectLst>
                            <a:glow rad="228600">
                              <a:schemeClr val="accent5">
                                <a:satMod val="175000"/>
                                <a:alpha val="40000"/>
                              </a:schemeClr>
                            </a:glow>
                          </a:effectLst>
                          <a:latin typeface="Cambria Math"/>
                        </a:rPr>
                        <m:t>−5</m:t>
                      </m:r>
                      <m:d>
                        <m:dPr>
                          <m:ctrlPr>
                            <a:rPr lang="en-US" sz="2800" b="0" i="1" smtClean="0">
                              <a:solidFill>
                                <a:schemeClr val="bg1"/>
                              </a:solidFill>
                              <a:effectLst>
                                <a:glow rad="228600">
                                  <a:schemeClr val="accent5">
                                    <a:satMod val="175000"/>
                                    <a:alpha val="40000"/>
                                  </a:schemeClr>
                                </a:glow>
                              </a:effectLst>
                              <a:latin typeface="Cambria Math" panose="02040503050406030204" pitchFamily="18" charset="0"/>
                            </a:rPr>
                          </m:ctrlPr>
                        </m:dPr>
                        <m:e>
                          <m:r>
                            <a:rPr lang="en-US" sz="2800" b="0" i="1" smtClean="0">
                              <a:solidFill>
                                <a:schemeClr val="bg1"/>
                              </a:solidFill>
                              <a:effectLst>
                                <a:glow rad="228600">
                                  <a:schemeClr val="accent5">
                                    <a:satMod val="175000"/>
                                    <a:alpha val="40000"/>
                                  </a:schemeClr>
                                </a:glow>
                              </a:effectLst>
                              <a:latin typeface="Cambria Math"/>
                            </a:rPr>
                            <m:t>8</m:t>
                          </m:r>
                        </m:e>
                      </m:d>
                      <m:r>
                        <a:rPr lang="en-US" sz="2800" b="0" i="1" smtClean="0">
                          <a:solidFill>
                            <a:schemeClr val="bg1"/>
                          </a:solidFill>
                          <a:effectLst>
                            <a:glow rad="228600">
                              <a:schemeClr val="accent5">
                                <a:satMod val="175000"/>
                                <a:alpha val="40000"/>
                              </a:schemeClr>
                            </a:glow>
                          </a:effectLst>
                          <a:latin typeface="Cambria Math"/>
                        </a:rPr>
                        <m:t>+−3(−2)</m:t>
                      </m:r>
                    </m:oMath>
                  </m:oMathPara>
                </a14:m>
                <a:endParaRPr lang="en-US" sz="1600" dirty="0">
                  <a:effectLst>
                    <a:glow rad="228600">
                      <a:schemeClr val="accent5">
                        <a:satMod val="175000"/>
                        <a:alpha val="40000"/>
                      </a:schemeClr>
                    </a:glow>
                  </a:effectLs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323650" y="2982012"/>
                <a:ext cx="2888034" cy="523220"/>
              </a:xfrm>
              <a:prstGeom prst="rect">
                <a:avLst/>
              </a:prstGeom>
              <a:blipFill rotWithShape="1">
                <a:blip r:embed="rId10"/>
                <a:stretch>
                  <a:fillRect b="-930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3" grpId="0" build="p"/>
      <p:bldP spid="12" grpId="0"/>
      <p:bldP spid="13" grpId="0"/>
      <p:bldP spid="14" grpId="0"/>
      <p:bldP spid="15"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2&amp;</m:t>
                        </m:r>
                        <m:r>
                          <a:rPr lang="en-US" b="0" i="1" smtClean="0">
                            <a:latin typeface="Cambria Math"/>
                          </a:rPr>
                          <m:t>𝑥</m:t>
                        </m:r>
                        <m:r>
                          <a:rPr lang="en-US" b="0" i="1" smtClean="0">
                            <a:latin typeface="Cambria Math"/>
                          </a:rPr>
                          <m:t>+&amp;</m:t>
                        </m:r>
                        <m:r>
                          <a:rPr lang="en-US" b="0" i="1" smtClean="0">
                            <a:latin typeface="Cambria Math"/>
                          </a:rPr>
                          <m:t>𝑦</m:t>
                        </m:r>
                        <m:r>
                          <a:rPr lang="en-US" b="0" i="1" smtClean="0">
                            <a:latin typeface="Cambria Math"/>
                          </a:rPr>
                          <m:t>&amp;=−&amp;1&amp;3</m:t>
                        </m:r>
                      </m:e>
                      <m:e>
                        <m:r>
                          <a:rPr lang="en-US" b="0" i="1" smtClean="0">
                            <a:latin typeface="Cambria Math"/>
                          </a:rPr>
                          <m:t>&amp;</m:t>
                        </m:r>
                        <m:r>
                          <a:rPr lang="en-US" b="0" i="1" smtClean="0">
                            <a:latin typeface="Cambria Math"/>
                          </a:rPr>
                          <m:t>𝑥</m:t>
                        </m:r>
                        <m:r>
                          <a:rPr lang="en-US" b="0" i="1" smtClean="0">
                            <a:latin typeface="Cambria Math"/>
                          </a:rPr>
                          <m:t>−3&amp;</m:t>
                        </m:r>
                        <m:r>
                          <a:rPr lang="en-US" b="0" i="1" smtClean="0">
                            <a:latin typeface="Cambria Math"/>
                          </a:rPr>
                          <m:t>𝑦</m:t>
                        </m:r>
                        <m:r>
                          <a:rPr lang="en-US" b="0" i="1" smtClean="0">
                            <a:latin typeface="Cambria Math"/>
                          </a:rPr>
                          <m:t>&amp;=&amp;1&amp;1</m:t>
                        </m:r>
                      </m:e>
                    </m:eqArr>
                  </m:oMath>
                </a14:m>
                <a:endParaRPr lang="en-US" dirty="0" smtClean="0"/>
              </a:p>
              <a:p>
                <a:r>
                  <a:rPr lang="en-US" dirty="0" smtClean="0"/>
                  <a:t>Take your equation and write it as matrices</a:t>
                </a:r>
              </a:p>
              <a:p>
                <a:pPr lvl="1"/>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1</m:t>
                              </m:r>
                            </m:e>
                          </m:mr>
                          <m:mr>
                            <m:e>
                              <m:r>
                                <a:rPr lang="en-US" b="0" i="1" smtClean="0">
                                  <a:latin typeface="Cambria Math"/>
                                </a:rPr>
                                <m:t>1</m:t>
                              </m:r>
                            </m:e>
                            <m:e>
                              <m:r>
                                <a:rPr lang="en-US" b="0" i="1" smtClean="0">
                                  <a:latin typeface="Cambria Math"/>
                                </a:rPr>
                                <m:t>−3</m:t>
                              </m:r>
                            </m:e>
                          </m:mr>
                        </m:m>
                      </m:e>
                    </m:d>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𝑥</m:t>
                              </m:r>
                            </m:e>
                          </m:mr>
                          <m:mr>
                            <m:e>
                              <m:r>
                                <a:rPr lang="en-US" b="0" i="1" smtClean="0">
                                  <a:latin typeface="Cambria Math"/>
                                </a:rPr>
                                <m:t>𝑦</m:t>
                              </m:r>
                            </m:e>
                          </m:mr>
                        </m:m>
                      </m:e>
                    </m:d>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−13</m:t>
                              </m:r>
                            </m:e>
                          </m:mr>
                          <m:mr>
                            <m:e>
                              <m:r>
                                <a:rPr lang="en-US" b="0" i="1" smtClean="0">
                                  <a:latin typeface="Cambria Math"/>
                                </a:rPr>
                                <m:t>11</m:t>
                              </m:r>
                            </m:e>
                          </m:mr>
                        </m:m>
                      </m:e>
                    </m:d>
                  </m:oMath>
                </a14:m>
                <a:endParaRPr lang="en-US" dirty="0" smtClean="0"/>
              </a:p>
              <a:p>
                <a:endParaRPr lang="en-US" dirty="0" smtClean="0"/>
              </a:p>
              <a:p>
                <a:pPr marL="342900" lvl="1" indent="-342900">
                  <a:buFont typeface="Arial" pitchFamily="34" charset="0"/>
                  <a:buChar char="•"/>
                </a:pPr>
                <a:r>
                  <a:rPr lang="en-US" dirty="0" smtClean="0"/>
                  <a:t>Find the coefficient matrix inverse</a:t>
                </a:r>
              </a:p>
              <a:p>
                <a:pPr marL="857250" lvl="2" indent="-457200">
                  <a:buFont typeface="Cambria Math" pitchFamily="18" charset="0"/>
                  <a:buChar char="ζ"/>
                </a:pPr>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latin typeface="Cambria Math"/>
                                    </a:rPr>
                                    <m:t>2</m:t>
                                  </m:r>
                                </m:e>
                                <m:e>
                                  <m:r>
                                    <a:rPr lang="en-US" sz="2800" b="0" i="1" smtClean="0">
                                      <a:latin typeface="Cambria Math"/>
                                    </a:rPr>
                                    <m:t>1</m:t>
                                  </m:r>
                                </m:e>
                              </m:mr>
                              <m:mr>
                                <m:e>
                                  <m:r>
                                    <a:rPr lang="en-US" sz="2800" b="0" i="1" smtClean="0">
                                      <a:latin typeface="Cambria Math"/>
                                    </a:rPr>
                                    <m:t>1</m:t>
                                  </m:r>
                                </m:e>
                                <m:e>
                                  <m:r>
                                    <a:rPr lang="en-US" sz="2800" b="0" i="1" smtClean="0">
                                      <a:latin typeface="Cambria Math"/>
                                    </a:rPr>
                                    <m:t>−3</m:t>
                                  </m:r>
                                </m:e>
                              </m:mr>
                            </m:m>
                          </m:e>
                        </m:d>
                      </m:e>
                      <m:sup>
                        <m:r>
                          <a:rPr lang="en-US" sz="2800" b="0" i="1" smtClean="0">
                            <a:latin typeface="Cambria Math"/>
                          </a:rPr>
                          <m:t>−1</m:t>
                        </m:r>
                      </m:sup>
                    </m:sSup>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−7</m:t>
                        </m:r>
                      </m:den>
                    </m:f>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latin typeface="Cambria Math"/>
                                </a:rPr>
                                <m:t>−3</m:t>
                              </m:r>
                            </m:e>
                            <m:e>
                              <m:r>
                                <a:rPr lang="en-US" sz="2800" b="0" i="1" smtClean="0">
                                  <a:latin typeface="Cambria Math"/>
                                </a:rPr>
                                <m:t>−1</m:t>
                              </m:r>
                            </m:e>
                          </m:mr>
                          <m:mr>
                            <m:e>
                              <m:r>
                                <a:rPr lang="en-US" sz="2800" b="0" i="1" smtClean="0">
                                  <a:latin typeface="Cambria Math"/>
                                </a:rPr>
                                <m:t>−1</m:t>
                              </m:r>
                            </m:e>
                            <m:e>
                              <m:r>
                                <a:rPr lang="en-US" sz="2800" b="0" i="1" smtClean="0">
                                  <a:latin typeface="Cambria Math"/>
                                </a:rPr>
                                <m:t>2</m:t>
                              </m:r>
                            </m:e>
                          </m:mr>
                        </m:m>
                      </m:e>
                    </m:d>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3185" t="-1617" b="-2156"/>
                </a:stretch>
              </a:blipFill>
            </p:spPr>
            <p:txBody>
              <a:bodyPr/>
              <a:lstStyle/>
              <a:p>
                <a:r>
                  <a:rPr lang="en-US">
                    <a:noFill/>
                  </a:rPr>
                  <a:t> </a:t>
                </a:r>
              </a:p>
            </p:txBody>
          </p:sp>
        </mc:Fallback>
      </mc:AlternateContent>
      <p:sp>
        <p:nvSpPr>
          <p:cNvPr id="5529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0"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5" name="Rectangle 5"/>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7" name="Rectangle 7"/>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0150"/>
                <a:ext cx="8229600" cy="3829050"/>
              </a:xfrm>
            </p:spPr>
            <p:txBody>
              <a:bodyPr>
                <a:normAutofit fontScale="77500" lnSpcReduction="20000"/>
              </a:bodyPr>
              <a:lstStyle/>
              <a:p>
                <a:pPr lvl="0"/>
                <a:r>
                  <a:rPr lang="en-US" dirty="0" smtClean="0"/>
                  <a:t>Multiply the front of both sides by the inverse</a:t>
                </a:r>
              </a:p>
              <a:p>
                <a:pPr lvl="1"/>
                <a:r>
                  <a:rPr lang="en-US" dirty="0" smtClean="0"/>
                  <a:t>Left side becomes </a:t>
                </a:r>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𝑥</m:t>
                              </m:r>
                            </m:e>
                          </m:mr>
                          <m:mr>
                            <m:e>
                              <m:r>
                                <a:rPr lang="en-US" b="0" i="1" smtClean="0">
                                  <a:latin typeface="Cambria Math"/>
                                </a:rPr>
                                <m:t>𝑦</m:t>
                              </m:r>
                            </m:e>
                          </m:mr>
                        </m:m>
                      </m:e>
                    </m:d>
                  </m:oMath>
                </a14:m>
                <a:endParaRPr lang="en-US" dirty="0" smtClean="0"/>
              </a:p>
              <a:p>
                <a:pPr lvl="1"/>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𝑥</m:t>
                              </m:r>
                            </m:e>
                          </m:mr>
                          <m:mr>
                            <m:e>
                              <m:r>
                                <a:rPr lang="en-US" b="0" i="1" smtClean="0">
                                  <a:latin typeface="Cambria Math"/>
                                </a:rPr>
                                <m:t>𝑦</m:t>
                              </m:r>
                            </m:e>
                          </m:mr>
                        </m:m>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−7</m:t>
                        </m:r>
                      </m:den>
                    </m:f>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−3</m:t>
                              </m:r>
                            </m:e>
                            <m:e>
                              <m:r>
                                <a:rPr lang="en-US" b="0" i="1" smtClean="0">
                                  <a:latin typeface="Cambria Math"/>
                                </a:rPr>
                                <m:t>−1</m:t>
                              </m:r>
                            </m:e>
                          </m:mr>
                          <m:mr>
                            <m:e>
                              <m:r>
                                <a:rPr lang="en-US" b="0" i="1" smtClean="0">
                                  <a:latin typeface="Cambria Math"/>
                                </a:rPr>
                                <m:t>−1</m:t>
                              </m:r>
                            </m:e>
                            <m:e>
                              <m:r>
                                <a:rPr lang="en-US" b="0" i="1" smtClean="0">
                                  <a:latin typeface="Cambria Math"/>
                                </a:rPr>
                                <m:t>2</m:t>
                              </m:r>
                            </m:e>
                          </m:mr>
                        </m:m>
                      </m:e>
                    </m:d>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−13</m:t>
                              </m:r>
                            </m:e>
                          </m:mr>
                          <m:mr>
                            <m:e>
                              <m:r>
                                <a:rPr lang="en-US" b="0" i="1" smtClean="0">
                                  <a:latin typeface="Cambria Math"/>
                                </a:rPr>
                                <m:t>11</m:t>
                              </m:r>
                            </m:e>
                          </m:mr>
                        </m:m>
                      </m:e>
                    </m:d>
                  </m:oMath>
                </a14:m>
                <a:endParaRPr lang="en-US" dirty="0" smtClean="0"/>
              </a:p>
              <a:p>
                <a:pPr lvl="1"/>
                <a:r>
                  <a:rPr lang="en-US" dirty="0"/>
                  <a:t> </a:t>
                </a:r>
                <a:r>
                  <a:rPr lang="en-US" dirty="0" smtClean="0"/>
                  <a:t>      </a:t>
                </a:r>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−7</m:t>
                        </m:r>
                      </m:den>
                    </m:f>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39+−</m:t>
                              </m:r>
                              <m:r>
                                <a:rPr lang="en-US" b="0" i="1" smtClean="0">
                                  <a:latin typeface="Cambria Math"/>
                                </a:rPr>
                                <m:t>1</m:t>
                              </m:r>
                              <m:r>
                                <a:rPr lang="en-US" b="0" i="1" smtClean="0">
                                  <a:latin typeface="Cambria Math" panose="02040503050406030204" pitchFamily="18" charset="0"/>
                                </a:rPr>
                                <m:t>1</m:t>
                              </m:r>
                            </m:e>
                          </m:mr>
                          <m:mr>
                            <m:e>
                              <m:r>
                                <a:rPr lang="en-US" b="0" i="1" smtClean="0">
                                  <a:latin typeface="Cambria Math" panose="02040503050406030204" pitchFamily="18" charset="0"/>
                                </a:rPr>
                                <m:t>13</m:t>
                              </m:r>
                              <m:r>
                                <a:rPr lang="en-US" b="0" i="1" smtClean="0">
                                  <a:latin typeface="Cambria Math"/>
                                </a:rPr>
                                <m:t>+</m:t>
                              </m:r>
                              <m:r>
                                <a:rPr lang="en-US" b="0" i="1" smtClean="0">
                                  <a:latin typeface="Cambria Math" panose="02040503050406030204" pitchFamily="18" charset="0"/>
                                </a:rPr>
                                <m:t>22</m:t>
                              </m:r>
                            </m:e>
                          </m:mr>
                        </m:m>
                      </m:e>
                    </m:d>
                  </m:oMath>
                </a14:m>
                <a:endParaRPr lang="en-US" dirty="0" smtClean="0"/>
              </a:p>
              <a:p>
                <a:pPr lvl="1"/>
                <a:r>
                  <a:rPr lang="en-US" dirty="0"/>
                  <a:t> </a:t>
                </a:r>
                <a:r>
                  <a:rPr lang="en-US" dirty="0" smtClean="0"/>
                  <a:t>      </a:t>
                </a:r>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−7</m:t>
                        </m:r>
                      </m:den>
                    </m:f>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28</m:t>
                              </m:r>
                            </m:e>
                          </m:mr>
                          <m:mr>
                            <m:e>
                              <m:r>
                                <a:rPr lang="en-US" b="0" i="1" smtClean="0">
                                  <a:latin typeface="Cambria Math"/>
                                </a:rPr>
                                <m:t>35</m:t>
                              </m:r>
                            </m:e>
                          </m:mr>
                        </m:m>
                      </m:e>
                    </m:d>
                  </m:oMath>
                </a14:m>
                <a:endParaRPr lang="en-US" b="0" dirty="0" smtClean="0"/>
              </a:p>
              <a:p>
                <a:pPr lvl="1"/>
                <a:r>
                  <a:rPr lang="en-US" dirty="0" smtClean="0"/>
                  <a:t>       </a:t>
                </a:r>
                <a14:m>
                  <m:oMath xmlns:m="http://schemas.openxmlformats.org/officeDocument/2006/math">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−4</m:t>
                              </m:r>
                            </m:e>
                          </m:mr>
                          <m:mr>
                            <m:e>
                              <m:r>
                                <a:rPr lang="en-US" b="0" i="1" smtClean="0">
                                  <a:latin typeface="Cambria Math"/>
                                </a:rPr>
                                <m:t>−5</m:t>
                              </m:r>
                            </m:e>
                          </m:mr>
                        </m:m>
                      </m:e>
                    </m:d>
                  </m:oMath>
                </a14:m>
                <a:endParaRPr lang="en-US" dirty="0" smtClean="0"/>
              </a:p>
              <a:p>
                <a:pPr>
                  <a:buNone/>
                </a:pPr>
                <a:r>
                  <a:rPr lang="en-US" dirty="0" smtClean="0"/>
                  <a:t>								(-4, -5)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00150"/>
                <a:ext cx="8229600" cy="3829050"/>
              </a:xfrm>
              <a:blipFill>
                <a:blip r:embed="rId3"/>
                <a:stretch>
                  <a:fillRect l="-2370" t="-5732" b="-3185"/>
                </a:stretch>
              </a:blipFill>
            </p:spPr>
            <p:txBody>
              <a:bodyPr/>
              <a:lstStyle/>
              <a:p>
                <a:r>
                  <a:rPr lang="en-US">
                    <a:noFill/>
                  </a:rPr>
                  <a:t> </a:t>
                </a:r>
              </a:p>
            </p:txBody>
          </p:sp>
        </mc:Fallback>
      </mc:AlternateContent>
      <p:sp>
        <p:nvSpPr>
          <p:cNvPr id="6553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0"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6" name="Rectangle 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Use Inverse Matrices to Solve Linear Systems</a:t>
            </a:r>
            <a:endParaRPr lang="en-US" dirty="0"/>
          </a:p>
        </p:txBody>
      </p:sp>
      <p:sp>
        <p:nvSpPr>
          <p:cNvPr id="3" name="Content Placeholder 2"/>
          <p:cNvSpPr>
            <a:spLocks noGrp="1"/>
          </p:cNvSpPr>
          <p:nvPr>
            <p:ph idx="1"/>
          </p:nvPr>
        </p:nvSpPr>
        <p:spPr/>
        <p:txBody>
          <a:bodyPr/>
          <a:lstStyle/>
          <a:p>
            <a:r>
              <a:rPr lang="en-US" i="1" dirty="0" smtClean="0"/>
              <a:t>214 #3-9 odd, 13, 15, 17, 25-33 odd, 43 + 2 choice = 15</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Quiz</a:t>
            </a:r>
            <a:endParaRPr lang="en-US" dirty="0"/>
          </a:p>
        </p:txBody>
      </p:sp>
      <p:sp>
        <p:nvSpPr>
          <p:cNvPr id="3" name="Content Placeholder 2"/>
          <p:cNvSpPr>
            <a:spLocks noGrp="1"/>
          </p:cNvSpPr>
          <p:nvPr>
            <p:ph idx="1"/>
          </p:nvPr>
        </p:nvSpPr>
        <p:spPr/>
        <p:txBody>
          <a:bodyPr/>
          <a:lstStyle/>
          <a:p>
            <a:r>
              <a:rPr lang="en-US" smtClean="0">
                <a:hlinkClick r:id="rId3" action="ppaction://hlinkpres?slideindex=1&amp;slidetitle="/>
              </a:rPr>
              <a:t>3.8 </a:t>
            </a:r>
            <a:r>
              <a:rPr lang="en-US" dirty="0" smtClean="0">
                <a:hlinkClick r:id="rId3" action="ppaction://hlinkpres?slideindex=1&amp;slidetitle="/>
              </a:rPr>
              <a:t>Homework Quiz</a:t>
            </a:r>
            <a:endParaRPr lang="en-US" dirty="0"/>
          </a:p>
        </p:txBody>
      </p:sp>
    </p:spTree>
    <p:extLst>
      <p:ext uri="{BB962C8B-B14F-4D97-AF65-F5344CB8AC3E}">
        <p14:creationId xmlns:p14="http://schemas.microsoft.com/office/powerpoint/2010/main" val="1719683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3.Review</a:t>
            </a:r>
            <a:endParaRPr lang="en-US" dirty="0"/>
          </a:p>
        </p:txBody>
      </p:sp>
      <p:sp>
        <p:nvSpPr>
          <p:cNvPr id="3" name="Content Placeholder 2"/>
          <p:cNvSpPr>
            <a:spLocks noGrp="1"/>
          </p:cNvSpPr>
          <p:nvPr>
            <p:ph idx="1"/>
          </p:nvPr>
        </p:nvSpPr>
        <p:spPr/>
        <p:txBody>
          <a:bodyPr/>
          <a:lstStyle/>
          <a:p>
            <a:r>
              <a:rPr lang="en-US" i="1" dirty="0" smtClean="0"/>
              <a:t>227 #20 choice = 20</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p:sp>
        <p:nvSpPr>
          <p:cNvPr id="3" name="Content Placeholder 2"/>
          <p:cNvSpPr>
            <a:spLocks noGrp="1"/>
          </p:cNvSpPr>
          <p:nvPr>
            <p:ph idx="1"/>
          </p:nvPr>
        </p:nvSpPr>
        <p:spPr>
          <a:xfrm>
            <a:off x="457200" y="1687068"/>
            <a:ext cx="4114800" cy="3243834"/>
          </a:xfrm>
        </p:spPr>
        <p:txBody>
          <a:bodyPr>
            <a:normAutofit/>
          </a:bodyPr>
          <a:lstStyle/>
          <a:p>
            <a:r>
              <a:rPr lang="en-US" dirty="0" smtClean="0"/>
              <a:t>Solve by graphing.  Classify as </a:t>
            </a:r>
            <a:r>
              <a:rPr lang="en-US" i="1" dirty="0" smtClean="0"/>
              <a:t>consistent and independent</a:t>
            </a:r>
            <a:r>
              <a:rPr lang="en-US" dirty="0" smtClean="0"/>
              <a:t>, </a:t>
            </a:r>
            <a:r>
              <a:rPr lang="en-US" i="1" dirty="0" smtClean="0"/>
              <a:t>consistent and dependent</a:t>
            </a:r>
            <a:r>
              <a:rPr lang="en-US" dirty="0" smtClean="0"/>
              <a:t>, or </a:t>
            </a:r>
            <a:r>
              <a:rPr lang="en-US" i="1" dirty="0" smtClean="0"/>
              <a:t>inconsistent</a:t>
            </a:r>
            <a:r>
              <a:rPr lang="en-US" dirty="0" smtClean="0"/>
              <a:t>.</a:t>
            </a:r>
          </a:p>
          <a:p>
            <a:r>
              <a:rPr lang="en-US" dirty="0" smtClean="0"/>
              <a:t>3x – 2y = 10</a:t>
            </a:r>
          </a:p>
          <a:p>
            <a:r>
              <a:rPr lang="en-US" dirty="0" smtClean="0"/>
              <a:t>3x – 2y = 2</a:t>
            </a:r>
            <a:endParaRPr lang="en-US" dirty="0"/>
          </a:p>
        </p:txBody>
      </p:sp>
      <p:pic>
        <p:nvPicPr>
          <p:cNvPr id="5" name="Picture 4" descr="Graph (-5 to 5).jpg"/>
          <p:cNvPicPr>
            <a:picLocks noChangeAspect="1"/>
          </p:cNvPicPr>
          <p:nvPr/>
        </p:nvPicPr>
        <p:blipFill>
          <a:blip r:embed="rId3" cstate="print"/>
          <a:stretch>
            <a:fillRect/>
          </a:stretch>
        </p:blipFill>
        <p:spPr>
          <a:xfrm>
            <a:off x="4953000" y="971550"/>
            <a:ext cx="4274085" cy="427408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Solve Linear Systems by Graphing</a:t>
            </a:r>
            <a:endParaRPr lang="en-US" dirty="0"/>
          </a:p>
        </p:txBody>
      </p:sp>
      <p:sp>
        <p:nvSpPr>
          <p:cNvPr id="3" name="Content Placeholder 2"/>
          <p:cNvSpPr>
            <a:spLocks noGrp="1"/>
          </p:cNvSpPr>
          <p:nvPr>
            <p:ph idx="1"/>
          </p:nvPr>
        </p:nvSpPr>
        <p:spPr>
          <a:xfrm>
            <a:off x="457200" y="1687068"/>
            <a:ext cx="4114800" cy="3243834"/>
          </a:xfrm>
        </p:spPr>
        <p:txBody>
          <a:bodyPr>
            <a:normAutofit/>
          </a:bodyPr>
          <a:lstStyle/>
          <a:p>
            <a:r>
              <a:rPr lang="en-US" dirty="0" smtClean="0"/>
              <a:t>Solve by graphing.  Classify as </a:t>
            </a:r>
            <a:r>
              <a:rPr lang="en-US" i="1" dirty="0" smtClean="0"/>
              <a:t>consistent and independent</a:t>
            </a:r>
            <a:r>
              <a:rPr lang="en-US" dirty="0" smtClean="0"/>
              <a:t>, </a:t>
            </a:r>
            <a:r>
              <a:rPr lang="en-US" i="1" dirty="0" smtClean="0"/>
              <a:t>consistent and dependent</a:t>
            </a:r>
            <a:r>
              <a:rPr lang="en-US" dirty="0" smtClean="0"/>
              <a:t>, or </a:t>
            </a:r>
            <a:r>
              <a:rPr lang="en-US" i="1" dirty="0" smtClean="0"/>
              <a:t>inconsistent</a:t>
            </a:r>
            <a:r>
              <a:rPr lang="en-US" dirty="0" smtClean="0"/>
              <a:t>.</a:t>
            </a:r>
          </a:p>
          <a:p>
            <a:r>
              <a:rPr lang="en-US" dirty="0" smtClean="0"/>
              <a:t>  2x +   y = 1</a:t>
            </a:r>
          </a:p>
          <a:p>
            <a:r>
              <a:rPr lang="en-US" dirty="0" smtClean="0"/>
              <a:t>-4x – 2y = -2</a:t>
            </a:r>
            <a:endParaRPr lang="en-US" dirty="0"/>
          </a:p>
        </p:txBody>
      </p:sp>
      <p:pic>
        <p:nvPicPr>
          <p:cNvPr id="5" name="Picture 4" descr="Graph (-5 to 5).jpg"/>
          <p:cNvPicPr>
            <a:picLocks noChangeAspect="1"/>
          </p:cNvPicPr>
          <p:nvPr/>
        </p:nvPicPr>
        <p:blipFill>
          <a:blip r:embed="rId3" cstate="print"/>
          <a:stretch>
            <a:fillRect/>
          </a:stretch>
        </p:blipFill>
        <p:spPr>
          <a:xfrm>
            <a:off x="4953000" y="971550"/>
            <a:ext cx="4274085" cy="4274085"/>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atri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32722</TotalTime>
  <Words>2738</Words>
  <Application>Microsoft Office PowerPoint</Application>
  <PresentationFormat>On-screen Show (16:9)</PresentationFormat>
  <Paragraphs>630</Paragraphs>
  <Slides>77</Slides>
  <Notes>76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9" baseType="lpstr">
      <vt:lpstr>Arial</vt:lpstr>
      <vt:lpstr>Calibri</vt:lpstr>
      <vt:lpstr>Cambria Math</vt:lpstr>
      <vt:lpstr>Comic Sans MS</vt:lpstr>
      <vt:lpstr>Georgia</vt:lpstr>
      <vt:lpstr>Symbol</vt:lpstr>
      <vt:lpstr>Trebuchet MS</vt:lpstr>
      <vt:lpstr>Wingdings</vt:lpstr>
      <vt:lpstr>Wingdings 2</vt:lpstr>
      <vt:lpstr>Urban</vt:lpstr>
      <vt:lpstr>Matrix</vt:lpstr>
      <vt:lpstr>Equation</vt:lpstr>
      <vt:lpstr>Linear Systems and Matrices</vt:lpstr>
      <vt:lpstr>PowerPoint Presentation</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Homework Quiz</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Homework Quiz</vt:lpstr>
      <vt:lpstr>3.3 Graph Systems of Linear Inequalities</vt:lpstr>
      <vt:lpstr>3.3 Graph Systems of Linear Inequalities</vt:lpstr>
      <vt:lpstr>3.3 Graph Systems of Linear Inequalities</vt:lpstr>
      <vt:lpstr>3.3 Graph Systems of Linear Inequalities</vt:lpstr>
      <vt:lpstr>Homework Quiz</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Homework Quiz</vt:lpstr>
      <vt:lpstr>3.5 Perform Basic Matrix Operations</vt:lpstr>
      <vt:lpstr>3.5 Perform Basic Matrix Operations</vt:lpstr>
      <vt:lpstr>3.5 Perform Basic Matrix Operations</vt:lpstr>
      <vt:lpstr>3.5 Perform Basic Matrix Operations</vt:lpstr>
      <vt:lpstr>3.5 Perform Basic Matrix Operations</vt:lpstr>
      <vt:lpstr>3.5 Perform Basic Matrix Operations</vt:lpstr>
      <vt:lpstr>3.5 Perform Basic Matrix Operations</vt:lpstr>
      <vt:lpstr>3.5 Perform Basic Matrix Operations</vt:lpstr>
      <vt:lpstr>Homework Quiz</vt:lpstr>
      <vt:lpstr>3.6 Multiply Matrices</vt:lpstr>
      <vt:lpstr>3.6 Multiply Matrices</vt:lpstr>
      <vt:lpstr>3.6 Multiply Matrices</vt:lpstr>
      <vt:lpstr>3.6 Multiply Matrices</vt:lpstr>
      <vt:lpstr>3.6 Multiply Matrices</vt:lpstr>
      <vt:lpstr>Homework Quiz</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Homework Quiz</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Homework Quiz</vt:lpstr>
      <vt:lpstr>3.Review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Systems and Matrices</dc:title>
  <dc:creator>Richard Wright</dc:creator>
  <cp:lastModifiedBy>Richard Wright</cp:lastModifiedBy>
  <cp:revision>137</cp:revision>
  <dcterms:created xsi:type="dcterms:W3CDTF">2011-02-23T02:18:36Z</dcterms:created>
  <dcterms:modified xsi:type="dcterms:W3CDTF">2017-10-18T18:47:09Z</dcterms:modified>
</cp:coreProperties>
</file>